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589" r:id="rId2"/>
    <p:sldId id="855" r:id="rId3"/>
    <p:sldId id="839" r:id="rId4"/>
    <p:sldId id="852" r:id="rId5"/>
    <p:sldId id="866" r:id="rId6"/>
    <p:sldId id="856" r:id="rId7"/>
    <p:sldId id="857" r:id="rId8"/>
    <p:sldId id="858" r:id="rId9"/>
    <p:sldId id="859" r:id="rId10"/>
    <p:sldId id="881" r:id="rId11"/>
    <p:sldId id="882" r:id="rId12"/>
    <p:sldId id="883" r:id="rId13"/>
    <p:sldId id="884" r:id="rId14"/>
    <p:sldId id="885" r:id="rId15"/>
    <p:sldId id="886" r:id="rId16"/>
    <p:sldId id="851" r:id="rId17"/>
    <p:sldId id="887" r:id="rId18"/>
    <p:sldId id="888" r:id="rId19"/>
    <p:sldId id="889" r:id="rId20"/>
    <p:sldId id="890" r:id="rId21"/>
    <p:sldId id="891" r:id="rId22"/>
    <p:sldId id="892" r:id="rId23"/>
    <p:sldId id="893" r:id="rId24"/>
    <p:sldId id="867" r:id="rId25"/>
    <p:sldId id="868" r:id="rId26"/>
    <p:sldId id="869" r:id="rId27"/>
    <p:sldId id="870" r:id="rId28"/>
    <p:sldId id="894" r:id="rId29"/>
    <p:sldId id="871" r:id="rId30"/>
    <p:sldId id="872" r:id="rId31"/>
    <p:sldId id="895" r:id="rId32"/>
    <p:sldId id="873" r:id="rId33"/>
    <p:sldId id="874" r:id="rId34"/>
    <p:sldId id="875" r:id="rId35"/>
    <p:sldId id="876" r:id="rId36"/>
    <p:sldId id="899" r:id="rId37"/>
    <p:sldId id="877" r:id="rId38"/>
    <p:sldId id="878" r:id="rId39"/>
    <p:sldId id="896" r:id="rId40"/>
    <p:sldId id="897" r:id="rId41"/>
    <p:sldId id="879" r:id="rId42"/>
    <p:sldId id="898" r:id="rId43"/>
    <p:sldId id="880" r:id="rId44"/>
    <p:sldId id="900" r:id="rId45"/>
    <p:sldId id="901" r:id="rId46"/>
    <p:sldId id="902" r:id="rId47"/>
    <p:sldId id="903" r:id="rId48"/>
  </p:sldIdLst>
  <p:sldSz cx="14401800" cy="9145588"/>
  <p:notesSz cx="6797675" cy="9926638"/>
  <p:defaultTextStyle>
    <a:defPPr>
      <a:defRPr lang="ko-KR"/>
    </a:defPPr>
    <a:lvl1pPr algn="ctr" defTabSz="1440433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돋움" pitchFamily="50" charset="-127"/>
        <a:ea typeface="나눔고딕" pitchFamily="50" charset="-127"/>
        <a:cs typeface="+mn-cs"/>
      </a:defRPr>
    </a:lvl1pPr>
    <a:lvl2pPr marL="719289" indent="-185384" algn="ctr" defTabSz="1440433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돋움" pitchFamily="50" charset="-127"/>
        <a:ea typeface="나눔고딕" pitchFamily="50" charset="-127"/>
        <a:cs typeface="+mn-cs"/>
      </a:defRPr>
    </a:lvl2pPr>
    <a:lvl3pPr marL="1440433" indent="-372623" algn="ctr" defTabSz="1440433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돋움" pitchFamily="50" charset="-127"/>
        <a:ea typeface="나눔고딕" pitchFamily="50" charset="-127"/>
        <a:cs typeface="+mn-cs"/>
      </a:defRPr>
    </a:lvl3pPr>
    <a:lvl4pPr marL="2161576" indent="-559860" algn="ctr" defTabSz="1440433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돋움" pitchFamily="50" charset="-127"/>
        <a:ea typeface="나눔고딕" pitchFamily="50" charset="-127"/>
        <a:cs typeface="+mn-cs"/>
      </a:defRPr>
    </a:lvl4pPr>
    <a:lvl5pPr marL="2880865" indent="-745243" algn="ctr" defTabSz="1440433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돋움" pitchFamily="50" charset="-127"/>
        <a:ea typeface="나눔고딕" pitchFamily="50" charset="-127"/>
        <a:cs typeface="+mn-cs"/>
      </a:defRPr>
    </a:lvl5pPr>
    <a:lvl6pPr marL="2669528" algn="l" defTabSz="1067812" rtl="0" eaLnBrk="1" latinLnBrk="1" hangingPunct="1">
      <a:defRPr kumimoji="1" sz="1200" kern="1200">
        <a:solidFill>
          <a:schemeClr val="tx1"/>
        </a:solidFill>
        <a:latin typeface="돋움" pitchFamily="50" charset="-127"/>
        <a:ea typeface="나눔고딕" pitchFamily="50" charset="-127"/>
        <a:cs typeface="+mn-cs"/>
      </a:defRPr>
    </a:lvl6pPr>
    <a:lvl7pPr marL="3203434" algn="l" defTabSz="1067812" rtl="0" eaLnBrk="1" latinLnBrk="1" hangingPunct="1">
      <a:defRPr kumimoji="1" sz="1200" kern="1200">
        <a:solidFill>
          <a:schemeClr val="tx1"/>
        </a:solidFill>
        <a:latin typeface="돋움" pitchFamily="50" charset="-127"/>
        <a:ea typeface="나눔고딕" pitchFamily="50" charset="-127"/>
        <a:cs typeface="+mn-cs"/>
      </a:defRPr>
    </a:lvl7pPr>
    <a:lvl8pPr marL="3737338" algn="l" defTabSz="1067812" rtl="0" eaLnBrk="1" latinLnBrk="1" hangingPunct="1">
      <a:defRPr kumimoji="1" sz="1200" kern="1200">
        <a:solidFill>
          <a:schemeClr val="tx1"/>
        </a:solidFill>
        <a:latin typeface="돋움" pitchFamily="50" charset="-127"/>
        <a:ea typeface="나눔고딕" pitchFamily="50" charset="-127"/>
        <a:cs typeface="+mn-cs"/>
      </a:defRPr>
    </a:lvl8pPr>
    <a:lvl9pPr marL="4271244" algn="l" defTabSz="1067812" rtl="0" eaLnBrk="1" latinLnBrk="1" hangingPunct="1">
      <a:defRPr kumimoji="1" sz="1200" kern="1200">
        <a:solidFill>
          <a:schemeClr val="tx1"/>
        </a:solidFill>
        <a:latin typeface="돋움" pitchFamily="50" charset="-127"/>
        <a:ea typeface="나눔고딕" pitchFamily="50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692BE79-D3C5-4C1A-B4E8-45E93DF50BE0}">
          <p14:sldIdLst>
            <p14:sldId id="589"/>
            <p14:sldId id="855"/>
            <p14:sldId id="839"/>
            <p14:sldId id="852"/>
            <p14:sldId id="866"/>
            <p14:sldId id="856"/>
            <p14:sldId id="857"/>
            <p14:sldId id="858"/>
            <p14:sldId id="859"/>
            <p14:sldId id="881"/>
            <p14:sldId id="882"/>
            <p14:sldId id="883"/>
            <p14:sldId id="884"/>
            <p14:sldId id="885"/>
            <p14:sldId id="886"/>
            <p14:sldId id="851"/>
            <p14:sldId id="887"/>
            <p14:sldId id="888"/>
            <p14:sldId id="889"/>
            <p14:sldId id="890"/>
            <p14:sldId id="891"/>
            <p14:sldId id="892"/>
            <p14:sldId id="893"/>
            <p14:sldId id="867"/>
            <p14:sldId id="868"/>
            <p14:sldId id="869"/>
            <p14:sldId id="870"/>
            <p14:sldId id="894"/>
            <p14:sldId id="871"/>
            <p14:sldId id="872"/>
            <p14:sldId id="895"/>
            <p14:sldId id="873"/>
            <p14:sldId id="874"/>
            <p14:sldId id="875"/>
            <p14:sldId id="876"/>
            <p14:sldId id="899"/>
            <p14:sldId id="877"/>
            <p14:sldId id="878"/>
            <p14:sldId id="896"/>
            <p14:sldId id="897"/>
            <p14:sldId id="879"/>
            <p14:sldId id="898"/>
            <p14:sldId id="880"/>
          </p14:sldIdLst>
        </p14:section>
        <p14:section name="190621" id="{5BF5219F-E4D0-4C0A-888E-B9E31FFD4A4A}">
          <p14:sldIdLst>
            <p14:sldId id="900"/>
            <p14:sldId id="901"/>
            <p14:sldId id="902"/>
            <p14:sldId id="9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1">
          <p15:clr>
            <a:srgbClr val="A4A3A4"/>
          </p15:clr>
        </p15:guide>
        <p15:guide id="2" pos="4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80"/>
    <a:srgbClr val="FF6600"/>
    <a:srgbClr val="FFFFCC"/>
    <a:srgbClr val="4D4D4D"/>
    <a:srgbClr val="EA0086"/>
    <a:srgbClr val="AAF8C2"/>
    <a:srgbClr val="F1EC8F"/>
    <a:srgbClr val="FDCBBB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7" autoAdjust="0"/>
    <p:restoredTop sz="90318" autoAdjust="0"/>
  </p:normalViewPr>
  <p:slideViewPr>
    <p:cSldViewPr>
      <p:cViewPr varScale="1">
        <p:scale>
          <a:sx n="96" d="100"/>
          <a:sy n="96" d="100"/>
        </p:scale>
        <p:origin x="840" y="96"/>
      </p:cViewPr>
      <p:guideLst>
        <p:guide orient="horz" pos="2881"/>
        <p:guide pos="4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58"/>
    </p:cViewPr>
  </p:sorterViewPr>
  <p:notesViewPr>
    <p:cSldViewPr>
      <p:cViewPr varScale="1">
        <p:scale>
          <a:sx n="67" d="100"/>
          <a:sy n="67" d="100"/>
        </p:scale>
        <p:origin x="-3060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34116" fontAlgn="auto">
              <a:spcBef>
                <a:spcPts val="0"/>
              </a:spcBef>
              <a:spcAft>
                <a:spcPts val="0"/>
              </a:spcAft>
              <a:defRPr kumimoji="0" sz="1200">
                <a:latin typeface="Rix고딕 EB" pitchFamily="18" charset="-127"/>
                <a:ea typeface="Rix고딕 EB" pitchFamily="18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34116" fontAlgn="auto">
              <a:spcBef>
                <a:spcPts val="0"/>
              </a:spcBef>
              <a:spcAft>
                <a:spcPts val="0"/>
              </a:spcAft>
              <a:defRPr kumimoji="0" sz="1200">
                <a:latin typeface="Rix고딕 EB" pitchFamily="18" charset="-127"/>
                <a:ea typeface="Rix고딕 EB" pitchFamily="18" charset="-127"/>
                <a:cs typeface="+mn-cs"/>
              </a:defRPr>
            </a:lvl1pPr>
          </a:lstStyle>
          <a:p>
            <a:pPr>
              <a:defRPr/>
            </a:pPr>
            <a:fld id="{7091800D-D1A0-406F-AF1D-E25C483BE3F8}" type="datetimeFigureOut">
              <a:rPr lang="ko-KR" altLang="en-US"/>
              <a:pPr>
                <a:defRPr/>
              </a:pPr>
              <a:t>2019-06-25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34116" fontAlgn="auto">
              <a:spcBef>
                <a:spcPts val="0"/>
              </a:spcBef>
              <a:spcAft>
                <a:spcPts val="0"/>
              </a:spcAft>
              <a:defRPr kumimoji="0" sz="1200">
                <a:latin typeface="Rix고딕 EB" pitchFamily="18" charset="-127"/>
                <a:ea typeface="Rix고딕 EB" pitchFamily="18" charset="-127"/>
                <a:cs typeface="+mn-cs"/>
              </a:defRPr>
            </a:lvl1pPr>
          </a:lstStyle>
          <a:p>
            <a:pPr>
              <a:defRPr/>
            </a:pPr>
            <a:fld id="{B01B0289-D0DC-430F-815A-5C04CF84C4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34116" fontAlgn="auto">
              <a:spcBef>
                <a:spcPts val="0"/>
              </a:spcBef>
              <a:spcAft>
                <a:spcPts val="0"/>
              </a:spcAft>
              <a:defRPr kumimoji="0" sz="1200">
                <a:latin typeface="Rix고딕 EB" pitchFamily="18" charset="-127"/>
                <a:ea typeface="Rix고딕 EB" pitchFamily="18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584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34116" fontAlgn="auto">
              <a:spcBef>
                <a:spcPts val="0"/>
              </a:spcBef>
              <a:spcAft>
                <a:spcPts val="0"/>
              </a:spcAft>
              <a:defRPr kumimoji="0" sz="1200">
                <a:latin typeface="Rix고딕 EB" pitchFamily="18" charset="-127"/>
                <a:ea typeface="Rix고딕 EB" pitchFamily="18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34116" fontAlgn="auto">
              <a:spcBef>
                <a:spcPts val="0"/>
              </a:spcBef>
              <a:spcAft>
                <a:spcPts val="0"/>
              </a:spcAft>
              <a:defRPr kumimoji="0" sz="1200">
                <a:latin typeface="Rix고딕 EB" pitchFamily="18" charset="-127"/>
                <a:ea typeface="Rix고딕 EB" pitchFamily="18" charset="-127"/>
                <a:cs typeface="+mn-cs"/>
              </a:defRPr>
            </a:lvl1pPr>
          </a:lstStyle>
          <a:p>
            <a:pPr>
              <a:defRPr/>
            </a:pPr>
            <a:fld id="{EFEB9745-FB55-4B08-88B5-3FD4280CF591}" type="datetimeFigureOut">
              <a:rPr lang="ko-KR" altLang="en-US"/>
              <a:pPr>
                <a:defRPr/>
              </a:pPr>
              <a:t>2019-06-25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46125"/>
            <a:ext cx="58578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34116" fontAlgn="auto">
              <a:spcBef>
                <a:spcPts val="0"/>
              </a:spcBef>
              <a:spcAft>
                <a:spcPts val="0"/>
              </a:spcAft>
              <a:defRPr kumimoji="0" sz="1200">
                <a:latin typeface="Rix고딕 EB" pitchFamily="18" charset="-127"/>
                <a:ea typeface="Rix고딕 EB" pitchFamily="18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34116" fontAlgn="auto">
              <a:spcBef>
                <a:spcPts val="0"/>
              </a:spcBef>
              <a:spcAft>
                <a:spcPts val="0"/>
              </a:spcAft>
              <a:defRPr kumimoji="0" sz="1200">
                <a:latin typeface="Rix고딕 EB" pitchFamily="18" charset="-127"/>
                <a:ea typeface="Rix고딕 EB" pitchFamily="18" charset="-127"/>
                <a:cs typeface="+mn-cs"/>
              </a:defRPr>
            </a:lvl1pPr>
          </a:lstStyle>
          <a:p>
            <a:pPr>
              <a:defRPr/>
            </a:pPr>
            <a:fld id="{A4E22828-3F6C-42C1-AEA3-EC38DC635E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20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440433" rtl="0" eaLnBrk="0" fontAlgn="base" latinLnBrk="1" hangingPunct="0">
      <a:spcBef>
        <a:spcPct val="30000"/>
      </a:spcBef>
      <a:spcAft>
        <a:spcPct val="0"/>
      </a:spcAft>
      <a:defRPr kumimoji="1" sz="1900" kern="1200">
        <a:solidFill>
          <a:schemeClr val="tx1"/>
        </a:solidFill>
        <a:latin typeface="굴림" pitchFamily="50" charset="-127"/>
        <a:ea typeface="굴림" pitchFamily="50" charset="-127"/>
        <a:cs typeface="Rix고딕 EB"/>
      </a:defRPr>
    </a:lvl1pPr>
    <a:lvl2pPr marL="719289" algn="l" defTabSz="1440433" rtl="0" eaLnBrk="0" fontAlgn="base" latinLnBrk="1" hangingPunct="0">
      <a:spcBef>
        <a:spcPct val="30000"/>
      </a:spcBef>
      <a:spcAft>
        <a:spcPct val="0"/>
      </a:spcAft>
      <a:defRPr kumimoji="1" sz="1900" kern="1200">
        <a:solidFill>
          <a:schemeClr val="tx1"/>
        </a:solidFill>
        <a:latin typeface="굴림" pitchFamily="50" charset="-127"/>
        <a:ea typeface="굴림" pitchFamily="50" charset="-127"/>
        <a:cs typeface="Rix고딕 EB"/>
      </a:defRPr>
    </a:lvl2pPr>
    <a:lvl3pPr marL="1440433" algn="l" defTabSz="1440433" rtl="0" eaLnBrk="0" fontAlgn="base" latinLnBrk="1" hangingPunct="0">
      <a:spcBef>
        <a:spcPct val="30000"/>
      </a:spcBef>
      <a:spcAft>
        <a:spcPct val="0"/>
      </a:spcAft>
      <a:defRPr kumimoji="1" sz="1900" kern="1200">
        <a:solidFill>
          <a:schemeClr val="tx1"/>
        </a:solidFill>
        <a:latin typeface="굴림" pitchFamily="50" charset="-127"/>
        <a:ea typeface="굴림" pitchFamily="50" charset="-127"/>
        <a:cs typeface="Rix고딕 EB"/>
      </a:defRPr>
    </a:lvl3pPr>
    <a:lvl4pPr marL="2161576" algn="l" defTabSz="1440433" rtl="0" eaLnBrk="0" fontAlgn="base" latinLnBrk="1" hangingPunct="0">
      <a:spcBef>
        <a:spcPct val="30000"/>
      </a:spcBef>
      <a:spcAft>
        <a:spcPct val="0"/>
      </a:spcAft>
      <a:defRPr kumimoji="1" sz="1900" kern="1200">
        <a:solidFill>
          <a:schemeClr val="tx1"/>
        </a:solidFill>
        <a:latin typeface="굴림" pitchFamily="50" charset="-127"/>
        <a:ea typeface="굴림" pitchFamily="50" charset="-127"/>
        <a:cs typeface="Rix고딕 EB"/>
      </a:defRPr>
    </a:lvl4pPr>
    <a:lvl5pPr marL="2880865" algn="l" defTabSz="1440433" rtl="0" eaLnBrk="0" fontAlgn="base" latinLnBrk="1" hangingPunct="0">
      <a:spcBef>
        <a:spcPct val="30000"/>
      </a:spcBef>
      <a:spcAft>
        <a:spcPct val="0"/>
      </a:spcAft>
      <a:defRPr kumimoji="1" sz="1900" kern="1200">
        <a:solidFill>
          <a:schemeClr val="tx1"/>
        </a:solidFill>
        <a:latin typeface="굴림" pitchFamily="50" charset="-127"/>
        <a:ea typeface="굴림" pitchFamily="50" charset="-127"/>
        <a:cs typeface="Rix고딕 EB"/>
      </a:defRPr>
    </a:lvl5pPr>
    <a:lvl6pPr marL="3602915" algn="l" defTabSz="1441167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23497" algn="l" defTabSz="1441167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44083" algn="l" defTabSz="1441167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64664" algn="l" defTabSz="1441167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33488" fontAlgn="base">
              <a:spcBef>
                <a:spcPct val="0"/>
              </a:spcBef>
              <a:spcAft>
                <a:spcPct val="0"/>
              </a:spcAft>
            </a:pPr>
            <a:fld id="{78ECA2A6-8A41-4D8C-B93F-6393BC612DA8}" type="slidenum">
              <a:rPr lang="en-US" altLang="ko-KR" smtClean="0">
                <a:latin typeface="Rix고딕 EB"/>
                <a:ea typeface="Rix고딕 EB"/>
                <a:cs typeface="Rix고딕 EB"/>
              </a:rPr>
              <a:pPr defTabSz="12334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ko-KR" smtClean="0">
              <a:latin typeface="Rix고딕 EB"/>
              <a:ea typeface="Rix고딕 EB"/>
              <a:cs typeface="Rix고딕 EB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9900" y="746125"/>
            <a:ext cx="585787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009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495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544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5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508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33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222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383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68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26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508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891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361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362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143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749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723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703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701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017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56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508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056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128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63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007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49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978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387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731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833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87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047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924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4620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95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27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13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728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183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9900" y="746125"/>
            <a:ext cx="585787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22828-3F6C-42C1-AEA3-EC38DC635E0A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20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0936" y="366560"/>
            <a:ext cx="12959939" cy="1523043"/>
          </a:xfrm>
          <a:prstGeom prst="rect">
            <a:avLst/>
          </a:prstGeom>
        </p:spPr>
        <p:txBody>
          <a:bodyPr lIns="106780" tIns="53391" rIns="106780" bIns="53391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20936" y="2133361"/>
            <a:ext cx="12959939" cy="6037187"/>
          </a:xfrm>
          <a:prstGeom prst="rect">
            <a:avLst/>
          </a:prstGeom>
        </p:spPr>
        <p:txBody>
          <a:bodyPr lIns="106780" tIns="53391" rIns="106780" bIns="53391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598696" y="8592089"/>
            <a:ext cx="719061" cy="6359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312EB-CCAB-49D0-BB94-7E81E8C0437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581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6547-522E-432D-B29C-17C3C67B47B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33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961806" y="8328169"/>
            <a:ext cx="719063" cy="63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780" tIns="53391" rIns="106780" bIns="53391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나눔고딕"/>
                <a:ea typeface="나눔고딕"/>
                <a:cs typeface="나눔고딕"/>
              </a:defRPr>
            </a:lvl1pPr>
          </a:lstStyle>
          <a:p>
            <a:pPr>
              <a:defRPr/>
            </a:pPr>
            <a:fld id="{F0745DA0-E914-4E74-B23A-A60FA00A882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1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1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1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1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33905" algn="ctr" rtl="0" fontAlgn="base" latinLnBrk="1">
        <a:spcBef>
          <a:spcPct val="0"/>
        </a:spcBef>
        <a:spcAft>
          <a:spcPct val="0"/>
        </a:spcAft>
        <a:defRPr kumimoji="1" sz="51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067812" algn="ctr" rtl="0" fontAlgn="base" latinLnBrk="1">
        <a:spcBef>
          <a:spcPct val="0"/>
        </a:spcBef>
        <a:spcAft>
          <a:spcPct val="0"/>
        </a:spcAft>
        <a:defRPr kumimoji="1" sz="51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601717" algn="ctr" rtl="0" fontAlgn="base" latinLnBrk="1">
        <a:spcBef>
          <a:spcPct val="0"/>
        </a:spcBef>
        <a:spcAft>
          <a:spcPct val="0"/>
        </a:spcAft>
        <a:defRPr kumimoji="1" sz="51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135622" algn="ctr" rtl="0" fontAlgn="base" latinLnBrk="1">
        <a:spcBef>
          <a:spcPct val="0"/>
        </a:spcBef>
        <a:spcAft>
          <a:spcPct val="0"/>
        </a:spcAft>
        <a:defRPr kumimoji="1" sz="51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00429" indent="-40042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+mn-ea"/>
          <a:cs typeface="+mn-cs"/>
        </a:defRPr>
      </a:lvl1pPr>
      <a:lvl2pPr marL="867596" indent="-33369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300">
          <a:solidFill>
            <a:schemeClr val="tx1"/>
          </a:solidFill>
          <a:latin typeface="+mn-lt"/>
          <a:ea typeface="+mn-ea"/>
        </a:defRPr>
      </a:lvl2pPr>
      <a:lvl3pPr marL="1334764" indent="-26695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3pPr>
      <a:lvl4pPr marL="1868670" indent="-26695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402576" indent="-26695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936481" indent="-266953" algn="l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470385" indent="-266953" algn="l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4004290" indent="-266953" algn="l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538197" indent="-266953" algn="l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6781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905" algn="l" defTabSz="106781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812" algn="l" defTabSz="106781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17" algn="l" defTabSz="106781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5622" algn="l" defTabSz="106781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9528" algn="l" defTabSz="106781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3434" algn="l" defTabSz="106781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7338" algn="l" defTabSz="106781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1244" algn="l" defTabSz="106781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1" y="-10995"/>
            <a:ext cx="14401800" cy="11271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7219" tIns="63609" rIns="127219" bIns="63609" anchor="ctr"/>
          <a:lstStyle/>
          <a:p>
            <a:pPr algn="l">
              <a:defRPr/>
            </a:pPr>
            <a:endParaRPr lang="ko-KR" altLang="en-US">
              <a:ea typeface="돋움" pitchFamily="50" charset="-127"/>
              <a:cs typeface="나눔고딕"/>
            </a:endParaRP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4948984" y="2703357"/>
            <a:ext cx="4352596" cy="211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219" tIns="63609" rIns="127219" bIns="63609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4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YES24 </a:t>
            </a:r>
            <a:r>
              <a:rPr lang="ko-KR" altLang="en-US" sz="4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영화 </a:t>
            </a:r>
            <a:r>
              <a:rPr lang="ko-KR" altLang="en-US" sz="4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개편</a:t>
            </a:r>
            <a:endParaRPr lang="en-US" altLang="ko-KR" sz="4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4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  <a:r>
              <a:rPr lang="ko-KR" altLang="en-US" sz="4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</a:t>
            </a:r>
          </a:p>
        </p:txBody>
      </p:sp>
      <p:sp>
        <p:nvSpPr>
          <p:cNvPr id="3076" name="Line 12"/>
          <p:cNvSpPr>
            <a:spLocks noChangeShapeType="1"/>
          </p:cNvSpPr>
          <p:nvPr/>
        </p:nvSpPr>
        <p:spPr bwMode="auto">
          <a:xfrm>
            <a:off x="1029102" y="5487266"/>
            <a:ext cx="12151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7219" tIns="63609" rIns="127219" bIns="63609"/>
          <a:lstStyle/>
          <a:p>
            <a:endParaRPr lang="ko-KR" altLang="en-US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48561" y="403214"/>
            <a:ext cx="4389084" cy="29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967" tIns="67985" rIns="135967" bIns="67985">
            <a:spAutoFit/>
          </a:bodyPr>
          <a:lstStyle>
            <a:lvl1pPr defTabSz="1163638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defTabSz="1163638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defTabSz="1163638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defTabSz="1163638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defTabSz="1163638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16363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16363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16363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16363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lang="en-US" altLang="ko-KR" b="1" dirty="0">
                <a:solidFill>
                  <a:schemeClr val="bg1"/>
                </a:solidFill>
                <a:latin typeface="나눔고딕" panose="020D0604000000000000" pitchFamily="50" charset="-127"/>
              </a:rPr>
              <a:t>Web Site User Interface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76578" y="729450"/>
            <a:ext cx="5799194" cy="1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866" tIns="14573" rIns="72866" bIns="14573">
            <a:spAutoFit/>
          </a:bodyPr>
          <a:lstStyle>
            <a:lvl1pPr defTabSz="1055688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defTabSz="1055688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defTabSz="1055688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defTabSz="1055688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defTabSz="1055688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0556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0556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0556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0556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ko-KR" altLang="en-US" b="1" dirty="0">
                <a:solidFill>
                  <a:schemeClr val="bg1"/>
                </a:solidFill>
                <a:latin typeface="나눔고딕" panose="020D0604000000000000" pitchFamily="50" charset="-127"/>
              </a:rPr>
              <a:t>프로젝트 기획 </a:t>
            </a:r>
            <a:r>
              <a:rPr lang="en-US" altLang="ko-KR" b="1" dirty="0">
                <a:solidFill>
                  <a:schemeClr val="bg1"/>
                </a:solidFill>
                <a:latin typeface="나눔고딕" panose="020D0604000000000000" pitchFamily="50" charset="-127"/>
              </a:rPr>
              <a:t>&amp; UI </a:t>
            </a:r>
            <a:r>
              <a:rPr lang="ko-KR" altLang="en-US" b="1" dirty="0">
                <a:solidFill>
                  <a:schemeClr val="bg1"/>
                </a:solidFill>
                <a:latin typeface="나눔고딕" panose="020D0604000000000000" pitchFamily="50" charset="-127"/>
              </a:rPr>
              <a:t>설계서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87" y="7483257"/>
            <a:ext cx="2018978" cy="80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4813516" y="5719538"/>
            <a:ext cx="4623504" cy="99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219" tIns="63609" rIns="127219" bIns="63609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eaLnBrk="1" hangingPunct="1"/>
            <a:r>
              <a:rPr lang="en-US" altLang="ko-KR" sz="2800" dirty="0">
                <a:latin typeface="나눔고딕" panose="020D0604000000000000" pitchFamily="50" charset="-127"/>
              </a:rPr>
              <a:t>v.1.1_ 18. </a:t>
            </a:r>
            <a:r>
              <a:rPr lang="en-US" altLang="ko-KR" sz="2800" dirty="0" smtClean="0">
                <a:latin typeface="나눔고딕" panose="020D0604000000000000" pitchFamily="50" charset="-127"/>
              </a:rPr>
              <a:t>12</a:t>
            </a:r>
            <a:endParaRPr lang="en-US" altLang="ko-KR" sz="2800" dirty="0">
              <a:latin typeface="나눔고딕" panose="020D0604000000000000" pitchFamily="50" charset="-127"/>
            </a:endParaRPr>
          </a:p>
          <a:p>
            <a:pPr eaLnBrk="1" hangingPunct="1"/>
            <a:r>
              <a:rPr lang="ko-KR" altLang="en-US" sz="2800" dirty="0">
                <a:latin typeface="나눔고딕" panose="020D0604000000000000" pitchFamily="50" charset="-127"/>
              </a:rPr>
              <a:t>작성자</a:t>
            </a:r>
            <a:r>
              <a:rPr lang="en-US" altLang="ko-KR" sz="2800" dirty="0">
                <a:latin typeface="나눔고딕" panose="020D0604000000000000" pitchFamily="50" charset="-127"/>
              </a:rPr>
              <a:t>:</a:t>
            </a:r>
            <a:r>
              <a:rPr lang="ko-KR" altLang="en-US" sz="2800" dirty="0">
                <a:latin typeface="나눔고딕" panose="020D0604000000000000" pitchFamily="50" charset="-127"/>
              </a:rPr>
              <a:t> </a:t>
            </a:r>
            <a:r>
              <a:rPr lang="ko-KR" altLang="en-US" sz="2800" dirty="0" err="1">
                <a:latin typeface="나눔고딕" panose="020D0604000000000000" pitchFamily="50" charset="-127"/>
              </a:rPr>
              <a:t>영화사업팀</a:t>
            </a:r>
            <a:r>
              <a:rPr lang="ko-KR" altLang="en-US" sz="2800" dirty="0">
                <a:latin typeface="나눔고딕" panose="020D0604000000000000" pitchFamily="50" charset="-127"/>
              </a:rPr>
              <a:t> 윤소영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10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369253" y="498519"/>
          <a:ext cx="4032549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920979" y="5007907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18027"/>
              </p:ext>
            </p:extLst>
          </p:nvPr>
        </p:nvGraphicFramePr>
        <p:xfrm>
          <a:off x="216124" y="2196530"/>
          <a:ext cx="8403984" cy="271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시사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배너 사이드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P_M7_EVT_SD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랜덤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시사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영역 사이드 배너입니다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개의 배너는 항상 고정으로 노출되어야 합니다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684362"/>
            <a:ext cx="9993241" cy="135302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537214" y="828378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14" y="828378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7174" y="1188418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22663" y="1375507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419007" y="1381005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시사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이벤트 배너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사이드 ▼</a:t>
            </a: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/>
          </p:nvPr>
        </p:nvGraphicFramePr>
        <p:xfrm>
          <a:off x="216124" y="5724922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40" name="직사각형 39"/>
          <p:cNvSpPr/>
          <p:nvPr/>
        </p:nvSpPr>
        <p:spPr>
          <a:xfrm>
            <a:off x="7100432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7913471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6668384" y="5830793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2419912" y="6262841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012200" y="6262841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419911" y="6711310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7852141" y="6711310"/>
            <a:ext cx="718195" cy="36195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557000" y="6711310"/>
            <a:ext cx="334171" cy="358130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2419910" y="7149633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532480" y="7622799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2416270" y="8065474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32789" y="8073332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416270" y="5813008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184108" y="6262841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6668384" y="626213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2419912" y="7581681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762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11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369253" y="498519"/>
          <a:ext cx="4032549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920979" y="5007907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99896"/>
              </p:ext>
            </p:extLst>
          </p:nvPr>
        </p:nvGraphicFramePr>
        <p:xfrm>
          <a:off x="216124" y="2196530"/>
          <a:ext cx="8403984" cy="271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시사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P_M8_EVT_TXT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고정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시사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영역 텍스트 배너입니다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#+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텍스트의 형태로 입력해야 합니다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Ex. #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시사회 응모  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암수살인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전국 시사회  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경품 이벤트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684362"/>
            <a:ext cx="9993241" cy="135302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537214" y="828378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14" y="828378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7174" y="1188418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22663" y="1375507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419007" y="1381005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메인 시사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이벤트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텍스트 ▼</a:t>
            </a: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98983"/>
              </p:ext>
            </p:extLst>
          </p:nvPr>
        </p:nvGraphicFramePr>
        <p:xfrm>
          <a:off x="216124" y="5724922"/>
          <a:ext cx="8403984" cy="28196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13490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</a:tbl>
          </a:graphicData>
        </a:graphic>
      </p:graphicFrame>
      <p:sp>
        <p:nvSpPr>
          <p:cNvPr id="40" name="직사각형 39"/>
          <p:cNvSpPr/>
          <p:nvPr/>
        </p:nvSpPr>
        <p:spPr>
          <a:xfrm>
            <a:off x="7100432" y="867725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7913471" y="867725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6668384" y="5830793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2419912" y="6262841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012200" y="6262841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416270" y="5813008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184108" y="6262841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6668384" y="626213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16672"/>
              </p:ext>
            </p:extLst>
          </p:nvPr>
        </p:nvGraphicFramePr>
        <p:xfrm>
          <a:off x="2482442" y="6765485"/>
          <a:ext cx="6014602" cy="1695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0106">
                  <a:extLst>
                    <a:ext uri="{9D8B030D-6E8A-4147-A177-3AD203B41FA5}">
                      <a16:colId xmlns:a16="http://schemas.microsoft.com/office/drawing/2014/main" val="560779048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1272562025"/>
                    </a:ext>
                  </a:extLst>
                </a:gridCol>
              </a:tblGrid>
              <a:tr h="4239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노출문구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061018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24607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15750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2631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671940" y="7269541"/>
            <a:ext cx="1152128" cy="2555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#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시사회 응모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2671940" y="7681233"/>
            <a:ext cx="1152128" cy="2759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#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전국시사회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671940" y="8088981"/>
            <a:ext cx="1152128" cy="2759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#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경품 이벤트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7517829" y="7289394"/>
            <a:ext cx="907207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4114042" y="7268835"/>
            <a:ext cx="3334966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7508343" y="7689697"/>
            <a:ext cx="907207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4104556" y="7669138"/>
            <a:ext cx="3334966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7508343" y="8121745"/>
            <a:ext cx="907207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4104556" y="8101186"/>
            <a:ext cx="3334966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7755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12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369253" y="498519"/>
          <a:ext cx="4032549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920979" y="5007907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10555"/>
              </p:ext>
            </p:extLst>
          </p:nvPr>
        </p:nvGraphicFramePr>
        <p:xfrm>
          <a:off x="216124" y="2196530"/>
          <a:ext cx="8403984" cy="248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VOD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VOD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좌측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P_M9_VOD_LFT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고정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VOD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영역 좌측 </a:t>
                      </a:r>
                      <a:r>
                        <a:rPr lang="ko-KR" altLang="en-US" sz="10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빅배너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입니다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=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카테고리명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(ex.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신규영화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최고인기 등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= 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영화제목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684362"/>
            <a:ext cx="9993241" cy="135302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537214" y="828378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14" y="828378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7174" y="1188418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22663" y="1375507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419007" y="1381005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VOD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좌측 ▼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/>
          </p:nvPr>
        </p:nvGraphicFramePr>
        <p:xfrm>
          <a:off x="216124" y="5724922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46" name="직사각형 45"/>
          <p:cNvSpPr/>
          <p:nvPr/>
        </p:nvSpPr>
        <p:spPr>
          <a:xfrm>
            <a:off x="7100432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7913471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668384" y="5830793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419912" y="6262841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012200" y="6262841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19911" y="6711310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7852141" y="6711310"/>
            <a:ext cx="718195" cy="361950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557000" y="6711310"/>
            <a:ext cx="334171" cy="358130"/>
          </a:xfrm>
          <a:prstGeom prst="rect">
            <a:avLst/>
          </a:prstGeom>
        </p:spPr>
      </p:pic>
      <p:sp>
        <p:nvSpPr>
          <p:cNvPr id="65" name="직사각형 64"/>
          <p:cNvSpPr/>
          <p:nvPr/>
        </p:nvSpPr>
        <p:spPr>
          <a:xfrm>
            <a:off x="2419910" y="7149633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532480" y="7622799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2416270" y="8065474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632789" y="8073332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2416270" y="5813008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184108" y="6262841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6668384" y="626213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2419912" y="7581681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343" y="5813008"/>
            <a:ext cx="5225711" cy="2674479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9309283" y="6399277"/>
            <a:ext cx="3076244" cy="1954229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8024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13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369253" y="498519"/>
          <a:ext cx="4032549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920979" y="5254385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65381"/>
              </p:ext>
            </p:extLst>
          </p:nvPr>
        </p:nvGraphicFramePr>
        <p:xfrm>
          <a:off x="216124" y="2196530"/>
          <a:ext cx="8403984" cy="271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VOD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VOD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우측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P_M9_VOD_RT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랜덤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VOD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영역 우측 배너 입니다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개가 고정으로 돌아 갑니다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= 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684362"/>
            <a:ext cx="9993241" cy="135302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537214" y="828378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14" y="828378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7174" y="1188418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22663" y="1375507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419007" y="1381005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VOD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우측 ▼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/>
          </p:nvPr>
        </p:nvGraphicFramePr>
        <p:xfrm>
          <a:off x="216124" y="5724922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46" name="직사각형 45"/>
          <p:cNvSpPr/>
          <p:nvPr/>
        </p:nvSpPr>
        <p:spPr>
          <a:xfrm>
            <a:off x="7100432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7913471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668384" y="5830793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419912" y="6262841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012200" y="6262841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19911" y="6711310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7852141" y="6711310"/>
            <a:ext cx="718195" cy="361950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557000" y="6711310"/>
            <a:ext cx="334171" cy="358130"/>
          </a:xfrm>
          <a:prstGeom prst="rect">
            <a:avLst/>
          </a:prstGeom>
        </p:spPr>
      </p:pic>
      <p:sp>
        <p:nvSpPr>
          <p:cNvPr id="65" name="직사각형 64"/>
          <p:cNvSpPr/>
          <p:nvPr/>
        </p:nvSpPr>
        <p:spPr>
          <a:xfrm>
            <a:off x="2419910" y="7149633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532480" y="7622799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2416270" y="8065474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632789" y="8073332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2416270" y="5813008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184108" y="6262841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6668384" y="626213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2419912" y="7581681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343" y="5813008"/>
            <a:ext cx="5225711" cy="2674479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12457484" y="6364299"/>
            <a:ext cx="1568308" cy="1954229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8154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14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369253" y="498519"/>
          <a:ext cx="4032549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920979" y="5254385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3807"/>
              </p:ext>
            </p:extLst>
          </p:nvPr>
        </p:nvGraphicFramePr>
        <p:xfrm>
          <a:off x="216124" y="2196530"/>
          <a:ext cx="8403984" cy="271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폴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폴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P_M12_PL_THN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랜덤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하단 폴 영역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개가 고정으로 돌아 갑니다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영화가 지정되지 않은 설문도 들어가므로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=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영화제목 혹은 간략한 설문 내용을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684362"/>
            <a:ext cx="9993241" cy="135302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537214" y="828378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14" y="828378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7174" y="1188418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22663" y="1375507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419007" y="1381005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폴  ▼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/>
          </p:nvPr>
        </p:nvGraphicFramePr>
        <p:xfrm>
          <a:off x="216124" y="5724922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46" name="직사각형 45"/>
          <p:cNvSpPr/>
          <p:nvPr/>
        </p:nvSpPr>
        <p:spPr>
          <a:xfrm>
            <a:off x="7100432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7913471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668384" y="5830793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419912" y="6262841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012200" y="6262841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19911" y="6711310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7852141" y="6711310"/>
            <a:ext cx="718195" cy="361950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557000" y="6711310"/>
            <a:ext cx="334171" cy="358130"/>
          </a:xfrm>
          <a:prstGeom prst="rect">
            <a:avLst/>
          </a:prstGeom>
        </p:spPr>
      </p:pic>
      <p:sp>
        <p:nvSpPr>
          <p:cNvPr id="65" name="직사각형 64"/>
          <p:cNvSpPr/>
          <p:nvPr/>
        </p:nvSpPr>
        <p:spPr>
          <a:xfrm>
            <a:off x="2419910" y="7149633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532480" y="7622799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2416270" y="8065474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632789" y="8073332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2416270" y="5813008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184108" y="6262841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6668384" y="626213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2419912" y="7581681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946" y="6951989"/>
            <a:ext cx="5546561" cy="1049836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8856162" y="6951990"/>
            <a:ext cx="5478406" cy="917724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642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15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369253" y="498519"/>
          <a:ext cx="4032549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913470" y="4800282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340268"/>
              </p:ext>
            </p:extLst>
          </p:nvPr>
        </p:nvGraphicFramePr>
        <p:xfrm>
          <a:off x="216124" y="2196530"/>
          <a:ext cx="8403984" cy="248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하단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최하단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띠배너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P_M13_MB_BB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+ @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랜덤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최하단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띠배너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 필수 입니다</a:t>
                      </a:r>
                      <a:r>
                        <a:rPr lang="en-US" altLang="ko-KR" sz="10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684362"/>
            <a:ext cx="9993241" cy="135302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537214" y="828378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14" y="828378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7174" y="1188418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22663" y="1375507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419007" y="1381005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err="1">
                <a:latin typeface="맑은 고딕" pitchFamily="50" charset="-127"/>
                <a:ea typeface="맑은 고딕" pitchFamily="50" charset="-127"/>
              </a:rPr>
              <a:t>최하단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err="1">
                <a:latin typeface="맑은 고딕" pitchFamily="50" charset="-127"/>
                <a:ea typeface="맑은 고딕" pitchFamily="50" charset="-127"/>
              </a:rPr>
              <a:t>띠배너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/>
          </p:nvPr>
        </p:nvGraphicFramePr>
        <p:xfrm>
          <a:off x="216124" y="5724922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46" name="직사각형 45"/>
          <p:cNvSpPr/>
          <p:nvPr/>
        </p:nvSpPr>
        <p:spPr>
          <a:xfrm>
            <a:off x="7100432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7913471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668384" y="5830793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419912" y="6262841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012200" y="6262841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19911" y="6711310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7852141" y="6711310"/>
            <a:ext cx="718195" cy="361950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557000" y="6711310"/>
            <a:ext cx="334171" cy="358130"/>
          </a:xfrm>
          <a:prstGeom prst="rect">
            <a:avLst/>
          </a:prstGeom>
        </p:spPr>
      </p:pic>
      <p:sp>
        <p:nvSpPr>
          <p:cNvPr id="65" name="직사각형 64"/>
          <p:cNvSpPr/>
          <p:nvPr/>
        </p:nvSpPr>
        <p:spPr>
          <a:xfrm>
            <a:off x="2419910" y="7149633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532480" y="7622799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2416270" y="8065474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632789" y="8073332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2416270" y="5813008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184108" y="6262841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6668384" y="626213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2419912" y="7581681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303" y="6618953"/>
            <a:ext cx="5582854" cy="1715907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8801302" y="7443640"/>
            <a:ext cx="5533265" cy="917724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314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16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64876"/>
              </p:ext>
            </p:extLst>
          </p:nvPr>
        </p:nvGraphicFramePr>
        <p:xfrm>
          <a:off x="10441260" y="498519"/>
          <a:ext cx="3960542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8138235" y="4797573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62478"/>
              </p:ext>
            </p:extLst>
          </p:nvPr>
        </p:nvGraphicFramePr>
        <p:xfrm>
          <a:off x="460608" y="2196530"/>
          <a:ext cx="8403984" cy="248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 이벤트 상단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상단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P_M17_ET_TB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+ @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롤링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영역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최상단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빅배너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771501"/>
            <a:ext cx="9993241" cy="1353021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537214" y="915517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7214" y="915517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7174" y="1275557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2663" y="1462646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시사회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이벤트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419007" y="1468144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상단 빅 배너 ▼</a:t>
            </a:r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09030"/>
              </p:ext>
            </p:extLst>
          </p:nvPr>
        </p:nvGraphicFramePr>
        <p:xfrm>
          <a:off x="453100" y="5508898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44" name="직사각형 43"/>
          <p:cNvSpPr/>
          <p:nvPr/>
        </p:nvSpPr>
        <p:spPr>
          <a:xfrm>
            <a:off x="7337408" y="8303572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8150447" y="8303572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6905360" y="5614769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656888" y="6046817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249176" y="6046817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656887" y="6495286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8089117" y="6495286"/>
            <a:ext cx="718195" cy="36195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793976" y="6495286"/>
            <a:ext cx="334171" cy="358130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2656886" y="6933609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7769456" y="7406775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2653246" y="7849450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869765" y="7857308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653246" y="5596984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421084" y="6046817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6905360" y="6046111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2656888" y="7365657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160" y="5885016"/>
            <a:ext cx="4935942" cy="2587630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9182457" y="6012954"/>
            <a:ext cx="4971646" cy="1257770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42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17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441260" y="498519"/>
          <a:ext cx="3960542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8138235" y="4797573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2353"/>
              </p:ext>
            </p:extLst>
          </p:nvPr>
        </p:nvGraphicFramePr>
        <p:xfrm>
          <a:off x="460608" y="2196530"/>
          <a:ext cx="8403984" cy="248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예매완료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하단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띠배너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P_M20_FSH_BBB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+ @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랜덤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예매완료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실패 페이지 하단 배너 입니다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771501"/>
            <a:ext cx="9993241" cy="1353021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537214" y="915517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7214" y="915517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7174" y="1275557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2663" y="1462646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예매완료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419007" y="1468144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하단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띠배너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15662"/>
              </p:ext>
            </p:extLst>
          </p:nvPr>
        </p:nvGraphicFramePr>
        <p:xfrm>
          <a:off x="381092" y="5580906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7265400" y="83755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8078439" y="83755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833352" y="5686777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584880" y="6118825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177168" y="6118825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584879" y="6567294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8017109" y="6567294"/>
            <a:ext cx="718195" cy="36195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721968" y="6567294"/>
            <a:ext cx="334171" cy="35813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2584878" y="7005617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697448" y="7478783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581238" y="7921458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797757" y="7929316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581238" y="5668992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349076" y="611882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833352" y="6118119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2584880" y="7437665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5013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18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441260" y="498519"/>
          <a:ext cx="3960542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8138235" y="4797573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50680"/>
              </p:ext>
            </p:extLst>
          </p:nvPr>
        </p:nvGraphicFramePr>
        <p:xfrm>
          <a:off x="460608" y="2196530"/>
          <a:ext cx="8403984" cy="248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예매순위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순위 중간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P_M21_CHT_MB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+ @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랜덤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예매순위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중간 배너입니다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.(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포스터 크기와 동일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771501"/>
            <a:ext cx="9993241" cy="1353021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537214" y="915517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7214" y="915517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7174" y="1275557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2663" y="1462646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err="1">
                <a:latin typeface="맑은 고딕" pitchFamily="50" charset="-127"/>
                <a:ea typeface="맑은 고딕" pitchFamily="50" charset="-127"/>
              </a:rPr>
              <a:t>예매순위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419007" y="1468144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순위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중간 배너 ▼</a:t>
            </a: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94687"/>
              </p:ext>
            </p:extLst>
          </p:nvPr>
        </p:nvGraphicFramePr>
        <p:xfrm>
          <a:off x="453100" y="5508898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7337408" y="8303572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8150447" y="8303572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905360" y="5614769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656888" y="6046817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249176" y="6046817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656887" y="6495286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8089117" y="6495286"/>
            <a:ext cx="718195" cy="36195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793976" y="6495286"/>
            <a:ext cx="334171" cy="35813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2656886" y="6933609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769456" y="7406775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653246" y="7849450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869765" y="7857308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653246" y="5596984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421084" y="6046817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905360" y="6046111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2656888" y="7365657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718" y="5722781"/>
            <a:ext cx="5312480" cy="2701480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12961539" y="6012953"/>
            <a:ext cx="1373029" cy="2411307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981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19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441260" y="498519"/>
          <a:ext cx="3960542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8178928" y="50491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62245"/>
              </p:ext>
            </p:extLst>
          </p:nvPr>
        </p:nvGraphicFramePr>
        <p:xfrm>
          <a:off x="460608" y="2196530"/>
          <a:ext cx="8403984" cy="271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최상단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띠배너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P_M1_MT_BB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+ @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랜덤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최상단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띠배너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 필수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771501"/>
            <a:ext cx="9993241" cy="1353021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537214" y="915517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7214" y="915517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7174" y="1275557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2663" y="1462646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기타 ▼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419007" y="1468144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최상단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띠배너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72547"/>
              </p:ext>
            </p:extLst>
          </p:nvPr>
        </p:nvGraphicFramePr>
        <p:xfrm>
          <a:off x="504156" y="5580906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#95DV56d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7388464" y="83755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8201503" y="83755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956416" y="5686777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707944" y="6118825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300232" y="6118825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707943" y="6567294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8140173" y="6567294"/>
            <a:ext cx="718195" cy="36195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845032" y="6567294"/>
            <a:ext cx="334171" cy="35813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2707942" y="7005617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820512" y="7478783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704302" y="7921458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920821" y="7929316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704302" y="5668992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472140" y="611882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956416" y="6118119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2707944" y="7437665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443" y="7292182"/>
            <a:ext cx="5244125" cy="986882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9044745" y="7209763"/>
            <a:ext cx="5289823" cy="387368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647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32148" y="396330"/>
            <a:ext cx="8720895" cy="53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7219" tIns="63609" rIns="127219" bIns="63609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수정범위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13331"/>
              </p:ext>
            </p:extLst>
          </p:nvPr>
        </p:nvGraphicFramePr>
        <p:xfrm>
          <a:off x="504156" y="1044402"/>
          <a:ext cx="12735952" cy="7776864"/>
        </p:xfrm>
        <a:graphic>
          <a:graphicData uri="http://schemas.openxmlformats.org/drawingml/2006/table">
            <a:tbl>
              <a:tblPr/>
              <a:tblGrid>
                <a:gridCol w="2995945">
                  <a:extLst>
                    <a:ext uri="{9D8B030D-6E8A-4147-A177-3AD203B41FA5}">
                      <a16:colId xmlns:a16="http://schemas.microsoft.com/office/drawing/2014/main" val="1621231880"/>
                    </a:ext>
                  </a:extLst>
                </a:gridCol>
                <a:gridCol w="9740007">
                  <a:extLst>
                    <a:ext uri="{9D8B030D-6E8A-4147-A177-3AD203B41FA5}">
                      <a16:colId xmlns:a16="http://schemas.microsoft.com/office/drawing/2014/main" val="3274468717"/>
                    </a:ext>
                  </a:extLst>
                </a:gridCol>
              </a:tblGrid>
              <a:tr h="243027">
                <a:tc row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영화정보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영진위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같이 등록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590187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예매리스트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개봉예정 영화 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 리스트가 나오는 부분 영화 그룹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 나오도록 통일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794374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포스터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사이즈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종만 등록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1920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픽셀 이상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011410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영역에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리사이징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217373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미리보기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가능하도록 리스트 방식 수정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385462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영상 제목도 함께 등록할 수 있도록 필드 추가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555705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상품등록에 다운로드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스트리밍 추가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오픈시 해당 상품 등록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51003"/>
                  </a:ext>
                </a:extLst>
              </a:tr>
              <a:tr h="243027"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라운지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기사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게시물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이미지 영역 삭제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461569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리스트 이미지 사이즈 변경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221766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빅배너 이미지 사이즈 변경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710628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탑 노출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--&gt;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매거진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탑노출로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변경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010586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매거진 탑 노출 체크시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PC/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각 상단에 노출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607598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집필진 관리 사용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X.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사용하지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않을시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문제발생 내용 있는지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080946"/>
                  </a:ext>
                </a:extLst>
              </a:tr>
              <a:tr h="243027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라운지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댓글관리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사용하지 않는 카테고리 모두 삭제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578902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평점 영역 추가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영화정보 상세 하단의 평점 영역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).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846247"/>
                  </a:ext>
                </a:extLst>
              </a:tr>
              <a:tr h="243027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라운지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시사후기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시사 후기 관리자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PICK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영역 추가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814174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PICK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 컨텐츠들은 리스트 상단에 노출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508056"/>
                  </a:ext>
                </a:extLst>
              </a:tr>
              <a:tr h="243027">
                <a:tc row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사이트 관리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시사회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등록방식은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현재와 동일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800096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퀴즈형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시사회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--&gt;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전국시사회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등록으로 변경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514332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 시사회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진행시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아래쪽 폴 형식에 극장 입력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102391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댓글 붙을 경우 댓글 게시판 생성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체크시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아래쪽 자동 생성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75413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댓글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엑셀다운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가능해야 함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75739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경품 이벤트의 경우 모바일 용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경품이미지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등록 필요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275254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할인권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예매권 다운로드 이벤트의 경우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TKID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입력과 소진 방식 체크하는 형식으로 변경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546996"/>
                  </a:ext>
                </a:extLst>
              </a:tr>
              <a:tr h="243027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사이트 관리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폴등록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대표 이미지도 함께 등록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658536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모바일용 이미지 따로 등록 필요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필요할 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662412"/>
                  </a:ext>
                </a:extLst>
              </a:tr>
              <a:tr h="243027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극장정보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버스노선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지하철 노선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주차정보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모두 업데이트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954448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상영관 정보 등록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가격정보 등록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390794"/>
                  </a:ext>
                </a:extLst>
              </a:tr>
              <a:tr h="243027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무비기프트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이미지 별도 등록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096254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상품리스트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이미지 사이즈 모두 변경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018684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슈퍼특가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상품리스트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이미지 사이즈 모두 변경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515392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예매권 관리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예매권 생성에 특이사항 항목 추가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5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5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20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441260" y="498519"/>
          <a:ext cx="3960542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8157955" y="507600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9099"/>
              </p:ext>
            </p:extLst>
          </p:nvPr>
        </p:nvGraphicFramePr>
        <p:xfrm>
          <a:off x="460608" y="2196530"/>
          <a:ext cx="8403984" cy="271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레이어 팝업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P_M3_PU_LP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고정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레이어 팝업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개만 운영 합니다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771501"/>
            <a:ext cx="9993241" cy="1353021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537214" y="915517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7214" y="915517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7174" y="1275557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2663" y="1462646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기타 ▼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419007" y="1468144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레이어 팝업▼</a:t>
            </a: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41536"/>
              </p:ext>
            </p:extLst>
          </p:nvPr>
        </p:nvGraphicFramePr>
        <p:xfrm>
          <a:off x="453100" y="5580906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7337408" y="83755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8150447" y="83755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905360" y="5686777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656888" y="6118825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249176" y="6118825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656887" y="6567294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8089117" y="6567294"/>
            <a:ext cx="718195" cy="36195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793976" y="6567294"/>
            <a:ext cx="334171" cy="35813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2656886" y="7005617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769456" y="7478783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653246" y="7921458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869765" y="7929316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653246" y="5668992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421084" y="611882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905360" y="6118119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2656888" y="7437665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005" y="5436046"/>
            <a:ext cx="3948875" cy="3326168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9712323" y="6731740"/>
            <a:ext cx="2016125" cy="2089526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100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21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441260" y="498519"/>
          <a:ext cx="3960542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8135026" y="4788818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67255"/>
              </p:ext>
            </p:extLst>
          </p:nvPr>
        </p:nvGraphicFramePr>
        <p:xfrm>
          <a:off x="460608" y="2196530"/>
          <a:ext cx="8403984" cy="248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레이어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P_M14_MT_CB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배너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 HTML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고정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771501"/>
            <a:ext cx="9993241" cy="1353021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537214" y="915517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7214" y="915517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7174" y="1275557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2663" y="1462646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기타 ▼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419007" y="1468144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레이어 배너▼</a:t>
            </a: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51854"/>
              </p:ext>
            </p:extLst>
          </p:nvPr>
        </p:nvGraphicFramePr>
        <p:xfrm>
          <a:off x="453100" y="5220866"/>
          <a:ext cx="8403984" cy="33991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소스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(HTML)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en-US" altLang="ko-KR" sz="1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07969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7344916" y="8749258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8157955" y="8749258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905360" y="5326737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656888" y="5758785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249176" y="5758785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656887" y="6207254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8089117" y="6207254"/>
            <a:ext cx="718195" cy="36195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793976" y="6207254"/>
            <a:ext cx="334171" cy="35813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2656886" y="6645577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769456" y="7118743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653246" y="8237344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869765" y="8245202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653246" y="5308952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421084" y="575878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905360" y="5758079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2656888" y="7077625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656886" y="7560018"/>
            <a:ext cx="5984174" cy="4701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&lt;iframe width="100%" height="315"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src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="https://www.youtube.com/embed/9u0Y5m-m2k0"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frameborder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="0" allow="accelerometer;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autoplay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; encrypted-media; gyroscope; picture-in-picture"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allowfullscreen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&gt;&lt;/iframe&gt;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112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22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441260" y="498519"/>
          <a:ext cx="3960542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8135026" y="4905585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8470"/>
              </p:ext>
            </p:extLst>
          </p:nvPr>
        </p:nvGraphicFramePr>
        <p:xfrm>
          <a:off x="460608" y="2196530"/>
          <a:ext cx="8403984" cy="248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플로팅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P_M15_MTL_FT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고정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스몰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라운딩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플로팅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배너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771501"/>
            <a:ext cx="9993241" cy="1353021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537214" y="915517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7214" y="915517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7174" y="1275557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2663" y="1462646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기타 ▼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419007" y="1468144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플로팅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배너▼</a:t>
            </a: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58683"/>
              </p:ext>
            </p:extLst>
          </p:nvPr>
        </p:nvGraphicFramePr>
        <p:xfrm>
          <a:off x="453100" y="5580906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7337408" y="83755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8150447" y="83755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905360" y="5686777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656888" y="6118825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249176" y="6118825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656887" y="6567294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8089117" y="6567294"/>
            <a:ext cx="718195" cy="36195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793976" y="6567294"/>
            <a:ext cx="334171" cy="35813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2656886" y="7005617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769456" y="7478783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653246" y="7921458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869765" y="7929316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653246" y="5668992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421084" y="611882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905360" y="6118119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2656888" y="7437665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3729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23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441260" y="498519"/>
          <a:ext cx="3960542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8135026" y="4905585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91368"/>
              </p:ext>
            </p:extLst>
          </p:nvPr>
        </p:nvGraphicFramePr>
        <p:xfrm>
          <a:off x="460608" y="2196530"/>
          <a:ext cx="8403984" cy="248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돌출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P_M16_MTR_SO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+ @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고정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우측  돌출 배너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771501"/>
            <a:ext cx="9993241" cy="1353021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537214" y="915517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7214" y="915517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77174" y="1275557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2663" y="1462646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기타 ▼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419007" y="1468144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돌출 배너▼</a:t>
            </a: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/>
          </p:nvPr>
        </p:nvGraphicFramePr>
        <p:xfrm>
          <a:off x="453100" y="5580906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7337408" y="83755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8150447" y="837558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6905360" y="5686777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656888" y="6118825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249176" y="6118825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656887" y="6567294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8089117" y="6567294"/>
            <a:ext cx="718195" cy="36195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793976" y="6567294"/>
            <a:ext cx="334171" cy="35813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2656886" y="7005617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769456" y="7478783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653246" y="7921458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869765" y="7929316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653246" y="5668992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421084" y="611882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905360" y="6118119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2656888" y="7437665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3740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8118" y="3210468"/>
            <a:ext cx="8229066" cy="1292767"/>
          </a:xfrm>
          <a:prstGeom prst="rect">
            <a:avLst/>
          </a:prstGeom>
          <a:noFill/>
        </p:spPr>
        <p:txBody>
          <a:bodyPr wrap="none" lIns="106784" tIns="53392" rIns="106784" bIns="53392" rtlCol="0">
            <a:spAutoFit/>
          </a:bodyPr>
          <a:lstStyle/>
          <a:p>
            <a:r>
              <a:rPr lang="ko-KR" altLang="en-US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관리자</a:t>
            </a:r>
            <a:r>
              <a:rPr lang="en-US" altLang="ko-K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7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영화정보</a:t>
            </a:r>
            <a:endParaRPr lang="ko-KR" altLang="en-US" sz="77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31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25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369253" y="498519"/>
          <a:ext cx="4032549" cy="59342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 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 영화만 노출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Ex.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예매리스트에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아쿠아맨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 노출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클릭시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버전 선택할 수 있게 변경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1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1-1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 추가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-DB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담당자가 추가해서 등록</a:t>
                      </a:r>
                      <a:endParaRPr lang="en-US" altLang="ko-KR" sz="9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영진위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영진위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영화정보 </a:t>
                      </a:r>
                      <a:r>
                        <a:rPr lang="ko-KR" altLang="en-US" sz="9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등록시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같이 등록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통해서 </a:t>
                      </a:r>
                      <a:r>
                        <a:rPr lang="ko-KR" altLang="en-US" sz="9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예매분석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박스오피스 불러옴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2" y="1260426"/>
            <a:ext cx="9820839" cy="4968552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5219753" y="2605668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616724" y="2556570"/>
            <a:ext cx="2808312" cy="360040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88332" y="4212754"/>
            <a:ext cx="2304256" cy="288032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4439970" y="4225848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1-1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129" y="1981686"/>
            <a:ext cx="2276475" cy="8858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088332" y="2772594"/>
            <a:ext cx="2304256" cy="288032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491963" y="2785688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6763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26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369253" y="498519"/>
          <a:ext cx="4032549" cy="53522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스틸등록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종만 등록 예정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가로 사이즈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1920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픽셀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 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종의 스틸로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리사이징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해서 사용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=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대표스틸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지정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멀티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=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가로 사이즈 스틸들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3~5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지정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1-1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스틸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미리보기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업로드 후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올린 스틸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미리보기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가능하게 변경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스틸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정상등록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확인이 편하고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스틸 교체나 삭제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요청시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확인 편리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1" y="1273213"/>
            <a:ext cx="10191825" cy="5428999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8281020" y="1836490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917797" y="4212754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1-1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7488932" y="6877050"/>
            <a:ext cx="216024" cy="288032"/>
          </a:xfrm>
          <a:prstGeom prst="downArrow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0000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27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10369253" y="498519"/>
          <a:ext cx="4032549" cy="55477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동영상 제목 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동영상 마다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홍보사에서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지정해준 제목이 있음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현재는 예고편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비예고편으로만 구분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영상마다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고유 제목 노출 예정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등록시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제목도 같이 등록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예고편 종류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구분값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추가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포스터 등록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포스터도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종만 등록 예정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리사이징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사용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기본포스터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=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 메인 포스터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포스터도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미리보기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가능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1" y="1260426"/>
            <a:ext cx="10234836" cy="5771431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936204" y="1574647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8497044" y="1836490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216077" y="5063242"/>
          <a:ext cx="496855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35">
                  <a:extLst>
                    <a:ext uri="{9D8B030D-6E8A-4147-A177-3AD203B41FA5}">
                      <a16:colId xmlns:a16="http://schemas.microsoft.com/office/drawing/2014/main" val="393659509"/>
                    </a:ext>
                  </a:extLst>
                </a:gridCol>
                <a:gridCol w="1195285">
                  <a:extLst>
                    <a:ext uri="{9D8B030D-6E8A-4147-A177-3AD203B41FA5}">
                      <a16:colId xmlns:a16="http://schemas.microsoft.com/office/drawing/2014/main" val="1606228309"/>
                    </a:ext>
                  </a:extLst>
                </a:gridCol>
                <a:gridCol w="1901059">
                  <a:extLst>
                    <a:ext uri="{9D8B030D-6E8A-4147-A177-3AD203B41FA5}">
                      <a16:colId xmlns:a16="http://schemas.microsoft.com/office/drawing/2014/main" val="421133965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27505792"/>
                    </a:ext>
                  </a:extLst>
                </a:gridCol>
                <a:gridCol w="576015">
                  <a:extLst>
                    <a:ext uri="{9D8B030D-6E8A-4147-A177-3AD203B41FA5}">
                      <a16:colId xmlns:a16="http://schemas.microsoft.com/office/drawing/2014/main" val="375087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동영상 타입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동영상 제목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파일명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성인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0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예고편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캐릭터 예고편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2018/10/10*121200000000000.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u="sng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</a:t>
                      </a:r>
                      <a:endParaRPr lang="ko-KR" altLang="en-US" sz="900" u="sng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78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뮤직비디오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&lt;PMC: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 벙커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&gt;X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나플라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루피 ‘</a:t>
                      </a:r>
                      <a:r>
                        <a:rPr lang="en-US" altLang="ko-KR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Shoota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’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뮤직비디오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2018/10/10*121200000000000.</a:t>
                      </a: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169657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16126" y="4644802"/>
            <a:ext cx="1368199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뮤직비디오 ▼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16077" y="6660450"/>
            <a:ext cx="1368199" cy="16567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메인 예고편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티저 예고편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캐릭터 예고편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뮤직비디오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제작기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메이킹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런칭 예고편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기타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13631" y="4644802"/>
            <a:ext cx="203093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 err="1">
                <a:latin typeface="맑은 고딕" pitchFamily="50" charset="-127"/>
                <a:ea typeface="맑은 고딕" pitchFamily="50" charset="-127"/>
              </a:rPr>
              <a:t>나플라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X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루피 ‘</a:t>
            </a:r>
            <a:r>
              <a:rPr lang="en-US" altLang="ko-KR" sz="900" dirty="0" err="1">
                <a:latin typeface="맑은 고딕" pitchFamily="50" charset="-127"/>
                <a:ea typeface="맑은 고딕" pitchFamily="50" charset="-127"/>
              </a:rPr>
              <a:t>Shoota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뮤직비디오</a:t>
            </a:r>
            <a:endParaRPr lang="ko-KR" altLang="en-US" sz="9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rcRect l="9146" t="9187" r="66229" b="84575"/>
          <a:stretch/>
        </p:blipFill>
        <p:spPr>
          <a:xfrm>
            <a:off x="3792211" y="4572794"/>
            <a:ext cx="252028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8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28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49259"/>
              </p:ext>
            </p:extLst>
          </p:nvPr>
        </p:nvGraphicFramePr>
        <p:xfrm>
          <a:off x="10369253" y="498519"/>
          <a:ext cx="4032549" cy="51698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다운로드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스트리밍 추가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영화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VOD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출시 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상품등록하여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영화정보에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같이 보일 수 있도록 수정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48" y="1116410"/>
            <a:ext cx="5859785" cy="2862590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>
          <a:xfrm>
            <a:off x="298733" y="2124522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3182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974" y="3210468"/>
            <a:ext cx="9665356" cy="1292767"/>
          </a:xfrm>
          <a:prstGeom prst="rect">
            <a:avLst/>
          </a:prstGeom>
          <a:noFill/>
        </p:spPr>
        <p:txBody>
          <a:bodyPr wrap="none" lIns="106784" tIns="53392" rIns="106784" bIns="53392" rtlCol="0">
            <a:spAutoFit/>
          </a:bodyPr>
          <a:lstStyle/>
          <a:p>
            <a:r>
              <a:rPr lang="ko-KR" altLang="en-US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관리자</a:t>
            </a:r>
            <a:r>
              <a:rPr lang="en-US" altLang="ko-K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라운지 관리</a:t>
            </a:r>
            <a:endParaRPr lang="ko-KR" altLang="en-US" sz="77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68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메인 관리자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3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49172" y="5940946"/>
            <a:ext cx="1845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화면 관리자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(PC)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화면 관리자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항목이름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변경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04" y="957297"/>
            <a:ext cx="23241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직선 화살표 연결선 12"/>
          <p:cNvCxnSpPr/>
          <p:nvPr/>
        </p:nvCxnSpPr>
        <p:spPr>
          <a:xfrm>
            <a:off x="3483304" y="6445002"/>
            <a:ext cx="6016246" cy="0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2736404" y="4716810"/>
            <a:ext cx="2160240" cy="360040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4907251" y="4610134"/>
            <a:ext cx="3168352" cy="0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53028" y="4419232"/>
            <a:ext cx="813043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사용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X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20621" y="4078011"/>
            <a:ext cx="2160240" cy="360040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033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라운지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기사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/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게시물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30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60621"/>
              </p:ext>
            </p:extLst>
          </p:nvPr>
        </p:nvGraphicFramePr>
        <p:xfrm>
          <a:off x="9234119" y="498519"/>
          <a:ext cx="5167683" cy="51156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이미지 삭제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-PC/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리스트 이미지 같이 쓸 예정이므로 해당 영역 필요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탑 노출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체크시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상단에 자동 노출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 개수는 관리자가 조정 가능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사이즈 변경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리스트 이미지 사이즈 변경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빅배너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이미지 사이즈 변경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</a:t>
                      </a: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2" y="1116410"/>
            <a:ext cx="7909570" cy="332621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92188" y="3564682"/>
            <a:ext cx="2808312" cy="360040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2196344" y="3987713"/>
            <a:ext cx="0" cy="1377169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50122" y="558090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53350" y="3639516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291785" y="3590417"/>
            <a:ext cx="2808312" cy="360040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5592120" y="4003069"/>
            <a:ext cx="0" cy="1377169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45898" y="5596262"/>
            <a:ext cx="4419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매거진 탑 노출 로 변경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해당 영역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체크시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PC/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모바일 상단에 노출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이미지는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공통사용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노출 이미지는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빅배너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이미지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2671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라운지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집필진 관리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31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37427"/>
              </p:ext>
            </p:extLst>
          </p:nvPr>
        </p:nvGraphicFramePr>
        <p:xfrm>
          <a:off x="10585276" y="498519"/>
          <a:ext cx="3816526" cy="45395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40" y="1481587"/>
            <a:ext cx="10009112" cy="3689136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171277" y="3064312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549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라운지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댓글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/50</a:t>
            </a:r>
            <a:r>
              <a:rPr kumimoji="0" lang="ko-KR" altLang="en-U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자평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리뷰 추가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32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58390"/>
              </p:ext>
            </p:extLst>
          </p:nvPr>
        </p:nvGraphicFramePr>
        <p:xfrm>
          <a:off x="10406410" y="498519"/>
          <a:ext cx="3995392" cy="49716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평점 추가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영화정보 상세 하단에 있는 </a:t>
                      </a:r>
                      <a:r>
                        <a:rPr lang="ko-KR" altLang="en-US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평점</a:t>
                      </a:r>
                      <a:r>
                        <a:rPr lang="en-US" altLang="ko-KR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리뷰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영역 추가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사용하지 않는 카테고리는 모두 삭제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사용하지 않는 카테고리 리스트는 이전에 전달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평점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리뷰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다른 카테고리와 기본적인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내용은 동일하나 </a:t>
                      </a:r>
                      <a:r>
                        <a:rPr lang="ko-KR" altLang="en-US" sz="9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평점영역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추가 하여 노출</a:t>
                      </a: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2" y="828378"/>
            <a:ext cx="10159827" cy="5367342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27184" y="1332434"/>
            <a:ext cx="1765849" cy="360040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010108" y="943190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43178"/>
              </p:ext>
            </p:extLst>
          </p:nvPr>
        </p:nvGraphicFramePr>
        <p:xfrm>
          <a:off x="135291" y="6739593"/>
          <a:ext cx="10135827" cy="92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203">
                  <a:extLst>
                    <a:ext uri="{9D8B030D-6E8A-4147-A177-3AD203B41FA5}">
                      <a16:colId xmlns:a16="http://schemas.microsoft.com/office/drawing/2014/main" val="860457441"/>
                    </a:ext>
                  </a:extLst>
                </a:gridCol>
                <a:gridCol w="1126203">
                  <a:extLst>
                    <a:ext uri="{9D8B030D-6E8A-4147-A177-3AD203B41FA5}">
                      <a16:colId xmlns:a16="http://schemas.microsoft.com/office/drawing/2014/main" val="1986211931"/>
                    </a:ext>
                  </a:extLst>
                </a:gridCol>
                <a:gridCol w="1126203">
                  <a:extLst>
                    <a:ext uri="{9D8B030D-6E8A-4147-A177-3AD203B41FA5}">
                      <a16:colId xmlns:a16="http://schemas.microsoft.com/office/drawing/2014/main" val="3429304783"/>
                    </a:ext>
                  </a:extLst>
                </a:gridCol>
                <a:gridCol w="2678888">
                  <a:extLst>
                    <a:ext uri="{9D8B030D-6E8A-4147-A177-3AD203B41FA5}">
                      <a16:colId xmlns:a16="http://schemas.microsoft.com/office/drawing/2014/main" val="295876206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35411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7288957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12868038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26687432"/>
                    </a:ext>
                  </a:extLst>
                </a:gridCol>
                <a:gridCol w="621946">
                  <a:extLst>
                    <a:ext uri="{9D8B030D-6E8A-4147-A177-3AD203B41FA5}">
                      <a16:colId xmlns:a16="http://schemas.microsoft.com/office/drawing/2014/main" val="2447886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NO.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댓글구분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참조명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댓글내용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작성자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닉네임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작성일시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평점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745783"/>
                  </a:ext>
                </a:extLst>
              </a:tr>
              <a:tr h="5587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평점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리뷰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공작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완성도와는 별개로 크리스마스시즌에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즐길수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있는 영화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k1123545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보노보노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2018-12-31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14:36:15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u="sng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</a:t>
                      </a:r>
                      <a:endParaRPr lang="ko-KR" altLang="en-US" sz="1000" u="sng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348115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06459" y="2230618"/>
            <a:ext cx="10164659" cy="360040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975" y="1366271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평점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리뷰</a:t>
            </a:r>
          </a:p>
        </p:txBody>
      </p:sp>
      <p:sp>
        <p:nvSpPr>
          <p:cNvPr id="12" name="타원 11"/>
          <p:cNvSpPr/>
          <p:nvPr/>
        </p:nvSpPr>
        <p:spPr>
          <a:xfrm>
            <a:off x="9721180" y="6394658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6041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라운지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모바일 시사회 후기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33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98683"/>
              </p:ext>
            </p:extLst>
          </p:nvPr>
        </p:nvGraphicFramePr>
        <p:xfrm>
          <a:off x="10406410" y="498519"/>
          <a:ext cx="3995392" cy="48585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 항목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점수 형태로 수정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1~10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PICK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관리자가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PICK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으로 선정한 후기는 프론트 리스트 상단에 노출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체크박스 선택 후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저장 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리스트 노출</a:t>
                      </a:r>
                      <a:endParaRPr lang="en-US" altLang="ko-KR" sz="9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체크박스 해제 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저장 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리스트 </a:t>
                      </a:r>
                      <a:r>
                        <a:rPr lang="ko-KR" altLang="en-US" sz="9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비노출</a:t>
                      </a: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40" y="1548458"/>
            <a:ext cx="9735830" cy="435283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785076" y="3276650"/>
            <a:ext cx="1224136" cy="2536455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1762" y="3348658"/>
            <a:ext cx="45076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PICK</a:t>
            </a:r>
          </a:p>
          <a:p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□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□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□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□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□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□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□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□</a:t>
            </a:r>
          </a:p>
          <a:p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□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□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□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□</a:t>
            </a:r>
          </a:p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632948" y="3046162"/>
            <a:ext cx="1008112" cy="2304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PICK </a:t>
            </a:r>
            <a:r>
              <a:rPr lang="ko-KR" altLang="en-US" sz="105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320580" y="3307409"/>
            <a:ext cx="576064" cy="2536455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4475197" y="2968806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9355696" y="2919890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2509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라운지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FAQ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34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08999"/>
              </p:ext>
            </p:extLst>
          </p:nvPr>
        </p:nvGraphicFramePr>
        <p:xfrm>
          <a:off x="10406410" y="498519"/>
          <a:ext cx="3995392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카테고리 구분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영화예매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예매권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할인권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시사회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취소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88" y="1332434"/>
            <a:ext cx="8827765" cy="42510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918038" y="1908499"/>
            <a:ext cx="2786918" cy="504056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536604" y="2029605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5391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4393" y="3210468"/>
            <a:ext cx="9216516" cy="1292767"/>
          </a:xfrm>
          <a:prstGeom prst="rect">
            <a:avLst/>
          </a:prstGeom>
          <a:noFill/>
        </p:spPr>
        <p:txBody>
          <a:bodyPr wrap="none" lIns="106784" tIns="53392" rIns="106784" bIns="53392" rtlCol="0">
            <a:spAutoFit/>
          </a:bodyPr>
          <a:lstStyle/>
          <a:p>
            <a:r>
              <a:rPr lang="ko-KR" altLang="en-US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관리자</a:t>
            </a:r>
            <a:r>
              <a:rPr lang="en-US" altLang="ko-K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70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7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사이트관리</a:t>
            </a:r>
            <a:endParaRPr lang="ko-KR" altLang="en-US" sz="77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81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시사회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/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이벤트 공통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36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339139"/>
              </p:ext>
            </p:extLst>
          </p:nvPr>
        </p:nvGraphicFramePr>
        <p:xfrm>
          <a:off x="10369253" y="498519"/>
          <a:ext cx="4032549" cy="48687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12" y="1332434"/>
            <a:ext cx="9862517" cy="164622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256684" y="2700586"/>
            <a:ext cx="864096" cy="278073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" name="직선 화살표 연결선 5"/>
          <p:cNvCxnSpPr>
            <a:stCxn id="8" idx="2"/>
          </p:cNvCxnSpPr>
          <p:nvPr/>
        </p:nvCxnSpPr>
        <p:spPr>
          <a:xfrm>
            <a:off x="5688732" y="2978659"/>
            <a:ext cx="0" cy="1009054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0420" y="4038188"/>
            <a:ext cx="5954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사용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X. 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등록 페이지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이벤트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시사회 모두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상세에서 게시판 사용 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무 체크  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b="74017"/>
          <a:stretch/>
        </p:blipFill>
        <p:spPr>
          <a:xfrm>
            <a:off x="382598" y="4644802"/>
            <a:ext cx="9748172" cy="3528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47408" y="6589018"/>
            <a:ext cx="2145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900" b="1" dirty="0" err="1" smtClean="0">
                <a:latin typeface="맑은 고딕" pitchFamily="50" charset="-127"/>
                <a:ea typeface="맑은 고딕" pitchFamily="50" charset="-127"/>
              </a:rPr>
              <a:t>댓글게시판</a:t>
            </a:r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 사용   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547930" y="6589018"/>
            <a:ext cx="1525177" cy="278073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8275122" y="6167041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096444" y="2741102"/>
            <a:ext cx="468052" cy="237557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복사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606424" y="2727335"/>
            <a:ext cx="1530580" cy="278073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7344916" y="3029134"/>
            <a:ext cx="0" cy="463540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91671" y="3610968"/>
            <a:ext cx="7125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30" name="타원 29"/>
          <p:cNvSpPr/>
          <p:nvPr/>
        </p:nvSpPr>
        <p:spPr>
          <a:xfrm>
            <a:off x="2731205" y="2750702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7697231" y="3115659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859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일반 시사회 등록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37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53252"/>
              </p:ext>
            </p:extLst>
          </p:nvPr>
        </p:nvGraphicFramePr>
        <p:xfrm>
          <a:off x="9234119" y="498519"/>
          <a:ext cx="5167683" cy="54036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리스트 이미지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변경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리스트 이미지는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공통 사용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b="74017"/>
          <a:stretch/>
        </p:blipFill>
        <p:spPr>
          <a:xfrm>
            <a:off x="216124" y="1188418"/>
            <a:ext cx="8579430" cy="310536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52228" y="3132634"/>
            <a:ext cx="6192688" cy="278073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7430783" y="3116427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723" y="2874673"/>
            <a:ext cx="2145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900" b="1" dirty="0" err="1" smtClean="0">
                <a:latin typeface="맑은 고딕" pitchFamily="50" charset="-127"/>
                <a:ea typeface="맑은 고딕" pitchFamily="50" charset="-127"/>
              </a:rPr>
              <a:t>댓글게시판</a:t>
            </a:r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 사용   □</a:t>
            </a:r>
          </a:p>
        </p:txBody>
      </p:sp>
    </p:spTree>
    <p:extLst>
      <p:ext uri="{BB962C8B-B14F-4D97-AF65-F5344CB8AC3E}">
        <p14:creationId xmlns:p14="http://schemas.microsoft.com/office/powerpoint/2010/main" val="2712404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일반 시사회 등록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38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81085"/>
              </p:ext>
            </p:extLst>
          </p:nvPr>
        </p:nvGraphicFramePr>
        <p:xfrm>
          <a:off x="9234119" y="498519"/>
          <a:ext cx="5167683" cy="56197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전국 시사회 등록 삭제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 시사회는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퀴즈형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시사회 등록의 폴 활용</a:t>
                      </a:r>
                      <a:endParaRPr lang="en-US" altLang="ko-KR" sz="9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영역은 삭제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2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5983"/>
          <a:stretch/>
        </p:blipFill>
        <p:spPr>
          <a:xfrm>
            <a:off x="665972" y="1188417"/>
            <a:ext cx="7543040" cy="777769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341148" y="5940946"/>
            <a:ext cx="5715736" cy="2592288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7779" y="696470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10" name="타원 9"/>
          <p:cNvSpPr/>
          <p:nvPr/>
        </p:nvSpPr>
        <p:spPr>
          <a:xfrm>
            <a:off x="7121663" y="6445002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675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전국 시사회 등록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39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04551"/>
              </p:ext>
            </p:extLst>
          </p:nvPr>
        </p:nvGraphicFramePr>
        <p:xfrm>
          <a:off x="9234119" y="498519"/>
          <a:ext cx="5167683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전국시사회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등록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퀴즈형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시사회 중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응모방법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폴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선택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 모바일 전국 시사회 등록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응모방법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폴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선택시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하단에 모바일 전국 시사회 리스트 생성 가능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4" y="1260426"/>
            <a:ext cx="9081833" cy="427022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730605" y="2412554"/>
            <a:ext cx="2229935" cy="360040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500" y="1401359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전국시사회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등록 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765397" y="2080400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1954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메인 관리자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- PC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4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2" y="900386"/>
            <a:ext cx="1774323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8132" y="5076851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화면 관리자</a:t>
            </a:r>
            <a:r>
              <a:rPr lang="en-US" altLang="ko-KR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(PC)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화면 관리자</a:t>
            </a:r>
            <a:r>
              <a:rPr lang="en-US" altLang="ko-KR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lang="en-US" altLang="ko-KR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타원 32"/>
          <p:cNvSpPr/>
          <p:nvPr/>
        </p:nvSpPr>
        <p:spPr>
          <a:xfrm>
            <a:off x="878285" y="5076851"/>
            <a:ext cx="302567" cy="296911"/>
          </a:xfrm>
          <a:prstGeom prst="ellipse">
            <a:avLst/>
          </a:prstGeom>
          <a:solidFill>
            <a:srgbClr val="FF33CC">
              <a:alpha val="45098"/>
            </a:srgbClr>
          </a:solidFill>
          <a:ln w="3175" algn="ctr">
            <a:solidFill>
              <a:srgbClr val="FF3399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endParaRPr lang="ko-KR" altLang="en-US" sz="800" dirty="0">
              <a:solidFill>
                <a:srgbClr val="4D4D4D"/>
              </a:solidFill>
              <a:latin typeface="나눔고딕" panose="020D0604000000000000" pitchFamily="50" charset="-127"/>
              <a:cs typeface="Calibri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316" y="972394"/>
            <a:ext cx="9993241" cy="302936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304356" y="1116410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4356" y="1116410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38899" y="1476450"/>
            <a:ext cx="9993241" cy="4392488"/>
          </a:xfrm>
          <a:prstGeom prst="rect">
            <a:avLst/>
          </a:prstGeom>
          <a:solidFill>
            <a:schemeClr val="bg1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44316" y="1476450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89805" y="1663539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186149" y="1669037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퀵메뉴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하단 배너 ▼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125072" y="2739102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b="1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9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83576"/>
              </p:ext>
            </p:extLst>
          </p:nvPr>
        </p:nvGraphicFramePr>
        <p:xfrm>
          <a:off x="5186149" y="2747422"/>
          <a:ext cx="2662823" cy="3171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2823">
                  <a:extLst>
                    <a:ext uri="{9D8B030D-6E8A-4147-A177-3AD203B41FA5}">
                      <a16:colId xmlns:a16="http://schemas.microsoft.com/office/drawing/2014/main" val="954797652"/>
                    </a:ext>
                  </a:extLst>
                </a:gridCol>
              </a:tblGrid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퀵메뉴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하단배너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0069591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프로모션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7737402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최초공개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4395405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035258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</a:t>
                      </a:r>
                      <a:r>
                        <a:rPr lang="en-US" altLang="ko-KR" sz="1000" b="0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strike="noStrike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배너 하단</a:t>
                      </a:r>
                      <a:endParaRPr lang="ko-KR" altLang="en-US" sz="1000" b="0" strike="noStrik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9173528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시사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텍스트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6470012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VOD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좌측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142423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VOD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우측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926732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폴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644673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최하단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띠배너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6056246"/>
                  </a:ext>
                </a:extLst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2308187" y="6261845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시사</a:t>
            </a:r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이벤트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24329"/>
              </p:ext>
            </p:extLst>
          </p:nvPr>
        </p:nvGraphicFramePr>
        <p:xfrm>
          <a:off x="5186148" y="6298399"/>
          <a:ext cx="2662823" cy="317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2823">
                  <a:extLst>
                    <a:ext uri="{9D8B030D-6E8A-4147-A177-3AD203B41FA5}">
                      <a16:colId xmlns:a16="http://schemas.microsoft.com/office/drawing/2014/main" val="954797652"/>
                    </a:ext>
                  </a:extLst>
                </a:gridCol>
              </a:tblGrid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상단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0069591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2308187" y="6959599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예매</a:t>
            </a:r>
            <a:endParaRPr lang="ko-KR" altLang="en-US" sz="9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09295"/>
              </p:ext>
            </p:extLst>
          </p:nvPr>
        </p:nvGraphicFramePr>
        <p:xfrm>
          <a:off x="5186147" y="7035343"/>
          <a:ext cx="2662823" cy="317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2823">
                  <a:extLst>
                    <a:ext uri="{9D8B030D-6E8A-4147-A177-3AD203B41FA5}">
                      <a16:colId xmlns:a16="http://schemas.microsoft.com/office/drawing/2014/main" val="954797652"/>
                    </a:ext>
                  </a:extLst>
                </a:gridCol>
              </a:tblGrid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예매완료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하단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띠배너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0069591"/>
                  </a:ext>
                </a:extLst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2304356" y="7597130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b="1" dirty="0" err="1" smtClean="0">
                <a:latin typeface="맑은 고딕" pitchFamily="50" charset="-127"/>
                <a:ea typeface="맑은 고딕" pitchFamily="50" charset="-127"/>
              </a:rPr>
              <a:t>예매순위</a:t>
            </a:r>
            <a:endParaRPr lang="ko-KR" altLang="en-US" sz="9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92851"/>
              </p:ext>
            </p:extLst>
          </p:nvPr>
        </p:nvGraphicFramePr>
        <p:xfrm>
          <a:off x="5184676" y="7640056"/>
          <a:ext cx="2662823" cy="317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2823">
                  <a:extLst>
                    <a:ext uri="{9D8B030D-6E8A-4147-A177-3AD203B41FA5}">
                      <a16:colId xmlns:a16="http://schemas.microsoft.com/office/drawing/2014/main" val="954797652"/>
                    </a:ext>
                  </a:extLst>
                </a:gridCol>
              </a:tblGrid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 순위 중간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0069591"/>
                  </a:ext>
                </a:extLst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8549976" y="2745806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기타</a:t>
            </a: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41290"/>
              </p:ext>
            </p:extLst>
          </p:nvPr>
        </p:nvGraphicFramePr>
        <p:xfrm>
          <a:off x="11611053" y="2747422"/>
          <a:ext cx="2662823" cy="1585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2823">
                  <a:extLst>
                    <a:ext uri="{9D8B030D-6E8A-4147-A177-3AD203B41FA5}">
                      <a16:colId xmlns:a16="http://schemas.microsoft.com/office/drawing/2014/main" val="954797652"/>
                    </a:ext>
                  </a:extLst>
                </a:gridCol>
              </a:tblGrid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최상단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띠배너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0069591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레이어 팝업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7737402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레이어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4395405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플로팅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035258"/>
                  </a:ext>
                </a:extLst>
              </a:tr>
              <a:tr h="3171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돌출배너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917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62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전국 시사회 등록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40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68518"/>
              </p:ext>
            </p:extLst>
          </p:nvPr>
        </p:nvGraphicFramePr>
        <p:xfrm>
          <a:off x="9234119" y="498519"/>
          <a:ext cx="5167683" cy="52802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해당 영역 사용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폴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생성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보기 영역에 전국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시사내용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입력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보기 이미지 삭제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보기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보기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구분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선택해서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응모후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결과값 표시 되면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X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4" y="1836490"/>
            <a:ext cx="8408813" cy="500543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656284" y="2052514"/>
            <a:ext cx="6768752" cy="1944216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4438" y="306614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11" name="타원 10"/>
          <p:cNvSpPr/>
          <p:nvPr/>
        </p:nvSpPr>
        <p:spPr>
          <a:xfrm>
            <a:off x="1183128" y="2944768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243632" y="5004842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677" y="4385370"/>
            <a:ext cx="1391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부산 </a:t>
            </a:r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900" b="1" dirty="0" err="1" smtClean="0">
                <a:latin typeface="맑은 고딕" pitchFamily="50" charset="-127"/>
                <a:ea typeface="맑은 고딕" pitchFamily="50" charset="-127"/>
              </a:rPr>
              <a:t>롯데시네마</a:t>
            </a:r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 광복</a:t>
            </a:r>
            <a:endParaRPr lang="ko-KR" altLang="en-US" sz="9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44516" y="4133004"/>
            <a:ext cx="432048" cy="1984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796856" y="4102342"/>
            <a:ext cx="836092" cy="22912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9128" y="4109181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>
                <a:latin typeface="맑은 고딕" pitchFamily="50" charset="-127"/>
                <a:ea typeface="맑은 고딕" pitchFamily="50" charset="-127"/>
              </a:rPr>
              <a:t>보기 </a:t>
            </a:r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886" y="4116021"/>
            <a:ext cx="4860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>
                <a:latin typeface="맑은 고딕" pitchFamily="50" charset="-127"/>
                <a:ea typeface="맑은 고딕" pitchFamily="50" charset="-127"/>
              </a:rPr>
              <a:t>보기 </a:t>
            </a:r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32535" y="4385370"/>
            <a:ext cx="28889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목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오후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시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270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(1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인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석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540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석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9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546" y="6920781"/>
            <a:ext cx="56102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23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이벤트 등록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41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55646"/>
              </p:ext>
            </p:extLst>
          </p:nvPr>
        </p:nvGraphicFramePr>
        <p:xfrm>
          <a:off x="9234119" y="498519"/>
          <a:ext cx="5167683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경품 이미지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경품 있는 이벤트 일 경우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모바일에 따로 이미지만 노출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64" y="1260426"/>
            <a:ext cx="8496944" cy="3036445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>
            <a:off x="7200901" y="3924722"/>
            <a:ext cx="936103" cy="0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58096" y="3786222"/>
            <a:ext cx="2403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모바일용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경품 이미지 영역 추가</a:t>
            </a:r>
          </a:p>
        </p:txBody>
      </p:sp>
      <p:sp>
        <p:nvSpPr>
          <p:cNvPr id="12" name="타원 11"/>
          <p:cNvSpPr/>
          <p:nvPr/>
        </p:nvSpPr>
        <p:spPr>
          <a:xfrm>
            <a:off x="8024681" y="3524378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794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다운로드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/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폴 이벤트 등록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42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71059"/>
              </p:ext>
            </p:extLst>
          </p:nvPr>
        </p:nvGraphicFramePr>
        <p:xfrm>
          <a:off x="9234119" y="498519"/>
          <a:ext cx="5167683" cy="51156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다운로드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폴 이벤트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퀴즈형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이벤트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다운로드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폴 이벤트 등록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다운로드 이벤트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-TKID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입력란 생성</a:t>
                      </a:r>
                      <a:endParaRPr lang="en-US" altLang="ko-KR" sz="9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소진 방법 </a:t>
                      </a:r>
                      <a:r>
                        <a:rPr lang="ko-KR" altLang="en-US" sz="9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선택란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생성</a:t>
                      </a:r>
                      <a:endParaRPr lang="en-US" altLang="ko-KR" sz="9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종료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진행 </a:t>
                      </a:r>
                      <a:r>
                        <a:rPr lang="ko-KR" altLang="en-US" sz="9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선택란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생성  </a:t>
                      </a: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필요한지 확인</a:t>
                      </a:r>
                      <a:endParaRPr lang="en-US" altLang="ko-KR" sz="9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현재는 아래 소스를 직접 넣어서 운영자가 </a:t>
                      </a: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폴 이벤트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 시사회와 마찬가지로 폴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선택시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하단 영역 폴 생성 가능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61" y="1332434"/>
            <a:ext cx="8428162" cy="3299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8185" y="1404442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다운로드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폴 이벤트 등록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72308" y="2052514"/>
            <a:ext cx="1440160" cy="360040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127542" y="2150711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797050" y="5976249"/>
            <a:ext cx="54726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//1: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시작일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소진시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까지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2: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정해진 날짜에만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3: </a:t>
            </a:r>
            <a:r>
              <a:rPr lang="ko-KR" altLang="en-US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날짜마다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다른 예매권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할인권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ko-KR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eventParam.dateMode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= "1";</a:t>
            </a:r>
          </a:p>
          <a:p>
            <a:pPr algn="l">
              <a:lnSpc>
                <a:spcPct val="150000"/>
              </a:lnSpc>
            </a:pPr>
            <a:r>
              <a:rPr lang="en-US" altLang="ko-KR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eventParam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["20150422"] = "TK00038369";</a:t>
            </a:r>
          </a:p>
          <a:p>
            <a:pPr algn="l">
              <a:lnSpc>
                <a:spcPct val="150000"/>
              </a:lnSpc>
            </a:pPr>
            <a:r>
              <a:rPr lang="en-US" altLang="ko-KR" sz="10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eventParam.isFinished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= false;</a:t>
            </a:r>
            <a:endParaRPr lang="ko-KR" altLang="en-US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6471850" y="2556570"/>
            <a:ext cx="8970" cy="2592288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76364" y="5644720"/>
            <a:ext cx="555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TKID                               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소진방법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                                 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952428" y="5614181"/>
            <a:ext cx="1224136" cy="326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28692" y="5614181"/>
            <a:ext cx="1224136" cy="3267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               ▼</a:t>
            </a:r>
          </a:p>
        </p:txBody>
      </p:sp>
    </p:spTree>
    <p:extLst>
      <p:ext uri="{BB962C8B-B14F-4D97-AF65-F5344CB8AC3E}">
        <p14:creationId xmlns:p14="http://schemas.microsoft.com/office/powerpoint/2010/main" val="870121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폴 등록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43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438008"/>
              </p:ext>
            </p:extLst>
          </p:nvPr>
        </p:nvGraphicFramePr>
        <p:xfrm>
          <a:off x="9649172" y="498519"/>
          <a:ext cx="4752630" cy="50745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등록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현재는 사용하고 있지 않지만 개편 이후는 필수 등록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만약 모바일과 이미지 사이즈 다르다면 모바일 이미지 등록 영역도 따로 필요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보기이미지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대부분 사용하지 않지만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간혹 요청하는 업체가 있음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기존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사이즈 및 위치 변경해서 사용</a:t>
                      </a: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24" y="1188418"/>
            <a:ext cx="9152409" cy="51772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088332" y="3276651"/>
            <a:ext cx="2520280" cy="432048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624836" y="3004793"/>
            <a:ext cx="1440160" cy="432048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9413" y="3082317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10" name="타원 9"/>
          <p:cNvSpPr/>
          <p:nvPr/>
        </p:nvSpPr>
        <p:spPr>
          <a:xfrm>
            <a:off x="2160340" y="2958973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802457" y="3024666"/>
            <a:ext cx="1541740" cy="432048"/>
          </a:xfrm>
          <a:prstGeom prst="rec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306497" y="2697130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384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44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56" y="1044402"/>
            <a:ext cx="12950230" cy="158176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6120780" y="2268538"/>
            <a:ext cx="468052" cy="237557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복사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45725" t="11748" r="45931" b="73566"/>
          <a:stretch/>
        </p:blipFill>
        <p:spPr>
          <a:xfrm>
            <a:off x="527876" y="3060626"/>
            <a:ext cx="3240360" cy="194421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rcRect l="7517" t="18270" r="84966" b="65980"/>
          <a:stretch/>
        </p:blipFill>
        <p:spPr>
          <a:xfrm>
            <a:off x="590361" y="5379701"/>
            <a:ext cx="3177875" cy="2269911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6912868" y="1188418"/>
            <a:ext cx="4320480" cy="648072"/>
          </a:xfrm>
          <a:prstGeom prst="rect">
            <a:avLst/>
          </a:prstGeom>
          <a:solidFill>
            <a:srgbClr val="E40080">
              <a:alpha val="22000"/>
            </a:srgb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2548" y="3379236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전체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시사회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이벤트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폴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603" y="5580906"/>
            <a:ext cx="8002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전체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예매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응모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폴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다운로드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즉석당첨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특별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댓글달기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05053" y="2268538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X</a:t>
            </a:r>
            <a:endParaRPr lang="ko-KR" altLang="en-US" sz="14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81220" y="2268538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X</a:t>
            </a:r>
            <a:endParaRPr lang="ko-KR" altLang="en-US" sz="14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10261" y="2268537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X</a:t>
            </a:r>
            <a:endParaRPr lang="ko-KR" altLang="en-US" sz="14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9801" y="672439"/>
            <a:ext cx="2172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직접입력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X.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선택 형태로 변경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4587" y="5580906"/>
            <a:ext cx="3662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전체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예매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응모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버튼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단일선택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다수선택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투표위해서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다운로드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계정자동등록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즉석당첨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댓글달기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출석체크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6990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45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48" y="900386"/>
            <a:ext cx="12409190" cy="683614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3672508" y="1692474"/>
            <a:ext cx="1008112" cy="288032"/>
          </a:xfrm>
          <a:prstGeom prst="rect">
            <a:avLst/>
          </a:prstGeom>
          <a:ln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8211539" y="1692474"/>
            <a:ext cx="1008112" cy="288032"/>
          </a:xfrm>
          <a:prstGeom prst="rect">
            <a:avLst/>
          </a:prstGeom>
          <a:ln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60140" y="2628578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211" y="2657178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리스트 이미지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1512268" y="4069818"/>
            <a:ext cx="2664296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8586" y="5364882"/>
            <a:ext cx="3073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해당 영역에서 업로드 된 이미지 확인가능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588" y="3903130"/>
            <a:ext cx="7172325" cy="3333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6244" y="7783901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※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사용할 버튼을 선택해주세요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118" y="8645920"/>
            <a:ext cx="1190625" cy="504825"/>
          </a:xfrm>
          <a:prstGeom prst="rect">
            <a:avLst/>
          </a:prstGeom>
        </p:spPr>
      </p:pic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1657"/>
              </p:ext>
            </p:extLst>
          </p:nvPr>
        </p:nvGraphicFramePr>
        <p:xfrm>
          <a:off x="1624984" y="8220101"/>
          <a:ext cx="913481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6962">
                  <a:extLst>
                    <a:ext uri="{9D8B030D-6E8A-4147-A177-3AD203B41FA5}">
                      <a16:colId xmlns:a16="http://schemas.microsoft.com/office/drawing/2014/main" val="2899456131"/>
                    </a:ext>
                  </a:extLst>
                </a:gridCol>
                <a:gridCol w="1826962">
                  <a:extLst>
                    <a:ext uri="{9D8B030D-6E8A-4147-A177-3AD203B41FA5}">
                      <a16:colId xmlns:a16="http://schemas.microsoft.com/office/drawing/2014/main" val="1842814294"/>
                    </a:ext>
                  </a:extLst>
                </a:gridCol>
                <a:gridCol w="1826962">
                  <a:extLst>
                    <a:ext uri="{9D8B030D-6E8A-4147-A177-3AD203B41FA5}">
                      <a16:colId xmlns:a16="http://schemas.microsoft.com/office/drawing/2014/main" val="1269393549"/>
                    </a:ext>
                  </a:extLst>
                </a:gridCol>
                <a:gridCol w="1826962">
                  <a:extLst>
                    <a:ext uri="{9D8B030D-6E8A-4147-A177-3AD203B41FA5}">
                      <a16:colId xmlns:a16="http://schemas.microsoft.com/office/drawing/2014/main" val="3297134510"/>
                    </a:ext>
                  </a:extLst>
                </a:gridCol>
                <a:gridCol w="1826962">
                  <a:extLst>
                    <a:ext uri="{9D8B030D-6E8A-4147-A177-3AD203B41FA5}">
                      <a16:colId xmlns:a16="http://schemas.microsoft.com/office/drawing/2014/main" val="3362665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2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응모하기</a:t>
                      </a:r>
                      <a:endParaRPr lang="ko-KR" altLang="en-US" sz="900" dirty="0">
                        <a:solidFill>
                          <a:schemeClr val="bg2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 예매하기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 다운받기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 </a:t>
                      </a:r>
                      <a:r>
                        <a:rPr kumimoji="0" lang="ko-KR" altLang="en-US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댓글게시판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669567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577164" y="8047578"/>
            <a:ext cx="549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이벤트 내용 부분 이미지 업로드 형태로 변경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하단은 사용할 버튼 선택으로 변경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80620" y="2277126"/>
            <a:ext cx="1008112" cy="288032"/>
          </a:xfrm>
          <a:prstGeom prst="rect">
            <a:avLst/>
          </a:prstGeom>
          <a:ln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영화선택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1808724" y="605146"/>
            <a:ext cx="1627471" cy="71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이벤트 종류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r>
              <a:rPr lang="en-US" altLang="ko-KR" sz="800" dirty="0" smtClean="0">
                <a:solidFill>
                  <a:schemeClr val="tx1"/>
                </a:solidFill>
              </a:rPr>
              <a:t>1.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응모시사회</a:t>
            </a:r>
            <a:r>
              <a:rPr lang="ko-KR" altLang="en-US" sz="800" dirty="0" smtClean="0">
                <a:solidFill>
                  <a:schemeClr val="tx1"/>
                </a:solidFill>
              </a:rPr>
              <a:t> </a:t>
            </a:r>
            <a:r>
              <a:rPr lang="en-US" altLang="ko-KR" sz="800" dirty="0" smtClean="0">
                <a:solidFill>
                  <a:schemeClr val="tx1"/>
                </a:solidFill>
              </a:rPr>
              <a:t>(</a:t>
            </a:r>
            <a:r>
              <a:rPr lang="ko-KR" altLang="en-US" sz="800" dirty="0" smtClean="0">
                <a:solidFill>
                  <a:schemeClr val="tx1"/>
                </a:solidFill>
              </a:rPr>
              <a:t>단순</a:t>
            </a:r>
            <a:r>
              <a:rPr lang="en-US" altLang="ko-KR" sz="800" dirty="0" smtClean="0">
                <a:solidFill>
                  <a:schemeClr val="tx1"/>
                </a:solidFill>
              </a:rPr>
              <a:t>/</a:t>
            </a:r>
            <a:r>
              <a:rPr lang="ko-KR" altLang="en-US" sz="800" dirty="0" smtClean="0">
                <a:solidFill>
                  <a:schemeClr val="tx1"/>
                </a:solidFill>
              </a:rPr>
              <a:t>댓글</a:t>
            </a:r>
            <a:r>
              <a:rPr lang="en-US" altLang="ko-KR" sz="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</a:rPr>
              <a:t>2.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전국시사회</a:t>
            </a:r>
            <a:r>
              <a:rPr lang="ko-KR" altLang="en-US" sz="800" dirty="0" smtClean="0">
                <a:solidFill>
                  <a:schemeClr val="tx1"/>
                </a:solidFill>
              </a:rPr>
              <a:t> 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r>
              <a:rPr lang="en-US" altLang="ko-KR" sz="800" dirty="0" smtClean="0">
                <a:solidFill>
                  <a:schemeClr val="tx1"/>
                </a:solidFill>
              </a:rPr>
              <a:t>3.</a:t>
            </a:r>
            <a:r>
              <a:rPr lang="ko-KR" altLang="en-US" sz="800" dirty="0" smtClean="0">
                <a:solidFill>
                  <a:schemeClr val="tx1"/>
                </a:solidFill>
              </a:rPr>
              <a:t>블라인드 시사회 편집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r>
              <a:rPr lang="en-US" altLang="ko-KR" sz="800" dirty="0" smtClean="0">
                <a:solidFill>
                  <a:schemeClr val="tx1"/>
                </a:solidFill>
              </a:rPr>
              <a:t>4.</a:t>
            </a:r>
            <a:r>
              <a:rPr lang="ko-KR" altLang="en-US" sz="800" dirty="0" smtClean="0">
                <a:solidFill>
                  <a:schemeClr val="tx1"/>
                </a:solidFill>
              </a:rPr>
              <a:t>페이스북시사회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9554" y="1120664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err="1" smtClean="0">
                <a:latin typeface="맑은 고딕" pitchFamily="50" charset="-127"/>
                <a:ea typeface="맑은 고딕" pitchFamily="50" charset="-127"/>
              </a:rPr>
              <a:t>이벤트종류</a:t>
            </a:r>
            <a:endParaRPr lang="ko-KR" altLang="en-US" sz="9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0643511" y="1049081"/>
            <a:ext cx="1008112" cy="288032"/>
          </a:xfrm>
          <a:prstGeom prst="rect">
            <a:avLst/>
          </a:prstGeom>
          <a:ln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              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191965" y="1414187"/>
            <a:ext cx="1497589" cy="24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err="1" smtClean="0">
                <a:solidFill>
                  <a:schemeClr val="tx1"/>
                </a:solidFill>
              </a:rPr>
              <a:t>시사회관람</a:t>
            </a:r>
            <a:r>
              <a:rPr lang="ko-KR" altLang="en-US" sz="800" dirty="0" smtClean="0">
                <a:solidFill>
                  <a:schemeClr val="tx1"/>
                </a:solidFill>
              </a:rPr>
              <a:t> </a:t>
            </a:r>
            <a:r>
              <a:rPr lang="en-US" altLang="ko-KR" sz="800" dirty="0" smtClean="0">
                <a:solidFill>
                  <a:schemeClr val="tx1"/>
                </a:solidFill>
              </a:rPr>
              <a:t>fix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89767" y="4857050"/>
            <a:ext cx="1983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페이스북 시사회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en-US" altLang="ko-KR" dirty="0" err="1" smtClean="0">
                <a:latin typeface="맑은 고딕" pitchFamily="50" charset="-127"/>
                <a:ea typeface="맑은 고딕" pitchFamily="50" charset="-127"/>
              </a:rPr>
              <a:t>Url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입력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txt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추가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블라인드 시사회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응모시간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당첨발표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시사일시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시사장소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당첨인원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참여대상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txt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추가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104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46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8" y="828378"/>
            <a:ext cx="9964366" cy="688311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12" y="4004860"/>
            <a:ext cx="7172325" cy="333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8612" y="5492364"/>
            <a:ext cx="3073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해당 영역에서 업로드 된 이미지 확인가능</a:t>
            </a:r>
          </a:p>
        </p:txBody>
      </p:sp>
      <p:sp>
        <p:nvSpPr>
          <p:cNvPr id="10" name="아래쪽 화살표 9"/>
          <p:cNvSpPr/>
          <p:nvPr/>
        </p:nvSpPr>
        <p:spPr>
          <a:xfrm>
            <a:off x="6048772" y="8041354"/>
            <a:ext cx="386636" cy="332536"/>
          </a:xfrm>
          <a:prstGeom prst="downArrow">
            <a:avLst/>
          </a:prstGeom>
          <a:gradFill flip="none" rotWithShape="1">
            <a:gsLst>
              <a:gs pos="0">
                <a:srgbClr val="E40080"/>
              </a:gs>
              <a:gs pos="100000">
                <a:srgbClr val="E40080">
                  <a:lumMod val="4000"/>
                  <a:lumOff val="96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27334" y="1836490"/>
            <a:ext cx="1008112" cy="288032"/>
          </a:xfrm>
          <a:prstGeom prst="rect">
            <a:avLst/>
          </a:prstGeom>
          <a:ln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8353028" y="1836490"/>
            <a:ext cx="1008112" cy="288032"/>
          </a:xfrm>
          <a:prstGeom prst="rect">
            <a:avLst/>
          </a:prstGeom>
          <a:ln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</p:spTree>
    <p:extLst>
      <p:ext uri="{BB962C8B-B14F-4D97-AF65-F5344CB8AC3E}">
        <p14:creationId xmlns:p14="http://schemas.microsoft.com/office/powerpoint/2010/main" val="127230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사이트 관리 </a:t>
            </a:r>
            <a:r>
              <a:rPr kumimoji="0"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– 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47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14274" t="44051"/>
          <a:stretch/>
        </p:blipFill>
        <p:spPr>
          <a:xfrm>
            <a:off x="648172" y="1044402"/>
            <a:ext cx="7784791" cy="30243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028" y="1422162"/>
            <a:ext cx="5826224" cy="136552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48172" y="712545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   전국 시사회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744" y="4351508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※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사용할 버튼을 선택해주세요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l"/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618" y="5213527"/>
            <a:ext cx="1190625" cy="504825"/>
          </a:xfrm>
          <a:prstGeom prst="rect">
            <a:avLst/>
          </a:prstGeom>
        </p:spPr>
      </p:pic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77510"/>
              </p:ext>
            </p:extLst>
          </p:nvPr>
        </p:nvGraphicFramePr>
        <p:xfrm>
          <a:off x="654950" y="4706010"/>
          <a:ext cx="913481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6962">
                  <a:extLst>
                    <a:ext uri="{9D8B030D-6E8A-4147-A177-3AD203B41FA5}">
                      <a16:colId xmlns:a16="http://schemas.microsoft.com/office/drawing/2014/main" val="2899456131"/>
                    </a:ext>
                  </a:extLst>
                </a:gridCol>
                <a:gridCol w="1826962">
                  <a:extLst>
                    <a:ext uri="{9D8B030D-6E8A-4147-A177-3AD203B41FA5}">
                      <a16:colId xmlns:a16="http://schemas.microsoft.com/office/drawing/2014/main" val="1842814294"/>
                    </a:ext>
                  </a:extLst>
                </a:gridCol>
                <a:gridCol w="1826962">
                  <a:extLst>
                    <a:ext uri="{9D8B030D-6E8A-4147-A177-3AD203B41FA5}">
                      <a16:colId xmlns:a16="http://schemas.microsoft.com/office/drawing/2014/main" val="1269393549"/>
                    </a:ext>
                  </a:extLst>
                </a:gridCol>
                <a:gridCol w="1826962">
                  <a:extLst>
                    <a:ext uri="{9D8B030D-6E8A-4147-A177-3AD203B41FA5}">
                      <a16:colId xmlns:a16="http://schemas.microsoft.com/office/drawing/2014/main" val="3297134510"/>
                    </a:ext>
                  </a:extLst>
                </a:gridCol>
                <a:gridCol w="1826962">
                  <a:extLst>
                    <a:ext uri="{9D8B030D-6E8A-4147-A177-3AD203B41FA5}">
                      <a16:colId xmlns:a16="http://schemas.microsoft.com/office/drawing/2014/main" val="3362665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chemeClr val="bg2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응모하기</a:t>
                      </a:r>
                      <a:endParaRPr lang="ko-KR" altLang="en-US" sz="900" dirty="0">
                        <a:solidFill>
                          <a:schemeClr val="bg2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 예매하기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 다운받기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□ </a:t>
                      </a:r>
                      <a:r>
                        <a:rPr kumimoji="0" lang="ko-KR" altLang="en-US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댓글게시판</a:t>
                      </a: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6695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76797" y="3469847"/>
            <a:ext cx="549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전국 시사회 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체크박스 체크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하단에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폴영역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생성 가능</a:t>
            </a:r>
            <a:endParaRPr lang="en-US" altLang="ko-KR" dirty="0" smtClean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번호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/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지역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/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극장명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/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일시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/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인원수 들어가는 영역 필요</a:t>
            </a:r>
            <a:endParaRPr lang="en-US" altLang="ko-KR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rcRect l="14558" t="44494" r="4090"/>
          <a:stretch/>
        </p:blipFill>
        <p:spPr>
          <a:xfrm>
            <a:off x="7561041" y="4446498"/>
            <a:ext cx="6840760" cy="27782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88927" y="4768232"/>
            <a:ext cx="1391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부산 </a:t>
            </a:r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900" b="1" dirty="0" err="1" smtClean="0">
                <a:latin typeface="맑은 고딕" pitchFamily="50" charset="-127"/>
                <a:ea typeface="맑은 고딕" pitchFamily="50" charset="-127"/>
              </a:rPr>
              <a:t>롯데시네마</a:t>
            </a:r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 광복</a:t>
            </a:r>
            <a:endParaRPr lang="ko-KR" altLang="en-US" sz="9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668766" y="4515866"/>
            <a:ext cx="432048" cy="1984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2721106" y="4485204"/>
            <a:ext cx="836092" cy="22912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43378" y="4492043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>
                <a:latin typeface="맑은 고딕" pitchFamily="50" charset="-127"/>
                <a:ea typeface="맑은 고딕" pitchFamily="50" charset="-127"/>
              </a:rPr>
              <a:t>보기 </a:t>
            </a:r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82136" y="4498883"/>
            <a:ext cx="4860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smtClean="0">
                <a:latin typeface="맑은 고딕" pitchFamily="50" charset="-127"/>
                <a:ea typeface="맑은 고딕" pitchFamily="50" charset="-127"/>
              </a:rPr>
              <a:t>보기 </a:t>
            </a:r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1856785" y="4768232"/>
            <a:ext cx="28889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목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오후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시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270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(1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인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석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540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석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9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796" y="7303643"/>
            <a:ext cx="5610225" cy="143827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rcRect l="90223" b="78357"/>
          <a:stretch/>
        </p:blipFill>
        <p:spPr>
          <a:xfrm>
            <a:off x="7416924" y="719381"/>
            <a:ext cx="569640" cy="2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32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8811" y="3210468"/>
            <a:ext cx="10907683" cy="1292767"/>
          </a:xfrm>
          <a:prstGeom prst="rect">
            <a:avLst/>
          </a:prstGeom>
          <a:noFill/>
        </p:spPr>
        <p:txBody>
          <a:bodyPr wrap="none" lIns="106784" tIns="53392" rIns="106784" bIns="53392" rtlCol="0">
            <a:spAutoFit/>
          </a:bodyPr>
          <a:lstStyle/>
          <a:p>
            <a:r>
              <a:rPr lang="ko-KR" altLang="en-US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관리자</a:t>
            </a:r>
            <a:r>
              <a:rPr lang="en-US" altLang="ko-K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– </a:t>
            </a:r>
            <a:r>
              <a:rPr lang="ko-KR" altLang="en-US" sz="7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진열관리</a:t>
            </a:r>
            <a:r>
              <a:rPr lang="en-US" altLang="ko-K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배너</a:t>
            </a:r>
            <a:r>
              <a:rPr lang="en-US" altLang="ko-KR" sz="7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770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2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6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54711"/>
              </p:ext>
            </p:extLst>
          </p:nvPr>
        </p:nvGraphicFramePr>
        <p:xfrm>
          <a:off x="10513268" y="498520"/>
          <a:ext cx="3888534" cy="73693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8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714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노출순서가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필요할 경우 입력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4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비노출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선택 가능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 가능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시간은 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 단위로 선택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가로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띠배너의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경우 배경색 필수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0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저장</a:t>
                      </a: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 </a:t>
                      </a:r>
                      <a:r>
                        <a:rPr lang="ko-KR" altLang="en-US" sz="9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클릭시</a:t>
                      </a:r>
                      <a:r>
                        <a:rPr lang="ko-KR" altLang="en-US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아래쪽 배너 등록 영역 한판 추가</a:t>
                      </a:r>
                      <a:endParaRPr lang="en-US" altLang="ko-KR" sz="9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저장 </a:t>
                      </a:r>
                      <a:r>
                        <a:rPr lang="ko-KR" altLang="en-US" sz="9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클릭시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등록한 배너 저장</a:t>
                      </a:r>
                      <a:endParaRPr lang="en-US" altLang="ko-KR" sz="9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 </a:t>
                      </a:r>
                      <a:r>
                        <a:rPr lang="ko-KR" altLang="en-US" sz="9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클릭시</a:t>
                      </a:r>
                      <a:r>
                        <a:rPr lang="ko-KR" altLang="en-US" sz="9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초기화</a:t>
                      </a: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651406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8157954" y="485026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83211"/>
              </p:ext>
            </p:extLst>
          </p:nvPr>
        </p:nvGraphicFramePr>
        <p:xfrm>
          <a:off x="460608" y="2268538"/>
          <a:ext cx="8403984" cy="248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퀵메뉴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퀵메뉴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하단배너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P_M2_QM_BTB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+ @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랜덤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퀵메뉴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하단 배너입니다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78946"/>
              </p:ext>
            </p:extLst>
          </p:nvPr>
        </p:nvGraphicFramePr>
        <p:xfrm>
          <a:off x="460608" y="5380331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7344916" y="8247013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8157955" y="8247013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912868" y="5486202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664396" y="5918250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56684" y="5918250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64395" y="6366719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rcRect l="50065"/>
          <a:stretch/>
        </p:blipFill>
        <p:spPr>
          <a:xfrm>
            <a:off x="8096625" y="6366719"/>
            <a:ext cx="718195" cy="3619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rcRect r="76766" b="1055"/>
          <a:stretch/>
        </p:blipFill>
        <p:spPr>
          <a:xfrm>
            <a:off x="7801484" y="6366719"/>
            <a:ext cx="334171" cy="35813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2664394" y="6805042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776964" y="7278208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2660754" y="7720883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877273" y="7728741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660754" y="5468417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428592" y="5918250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912868" y="5917544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664396" y="7237090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/>
          <a:srcRect b="55336"/>
          <a:stretch/>
        </p:blipFill>
        <p:spPr>
          <a:xfrm>
            <a:off x="177174" y="771501"/>
            <a:ext cx="9993241" cy="135302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537214" y="915517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14" y="915517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7174" y="1275557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22663" y="1462646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419007" y="1468144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퀵메뉴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하단 배너 ▼</a:t>
            </a:r>
          </a:p>
        </p:txBody>
      </p:sp>
      <p:sp>
        <p:nvSpPr>
          <p:cNvPr id="39" name="타원 38"/>
          <p:cNvSpPr/>
          <p:nvPr/>
        </p:nvSpPr>
        <p:spPr>
          <a:xfrm>
            <a:off x="132813" y="5463292"/>
            <a:ext cx="266830" cy="261843"/>
          </a:xfrm>
          <a:prstGeom prst="ellipse">
            <a:avLst/>
          </a:prstGeom>
          <a:solidFill>
            <a:srgbClr val="FFFF00"/>
          </a:solidFill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6784" tIns="53392" rIns="106784" bIns="53392" rtlCol="0" anchor="ctr"/>
          <a:lstStyle/>
          <a:p>
            <a:pPr algn="ctr"/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오른쪽 중괄호 1"/>
          <p:cNvSpPr/>
          <p:nvPr/>
        </p:nvSpPr>
        <p:spPr>
          <a:xfrm>
            <a:off x="9073108" y="5380330"/>
            <a:ext cx="360040" cy="3080895"/>
          </a:xfrm>
          <a:prstGeom prst="rightBrace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683" y="4180954"/>
            <a:ext cx="3556602" cy="465956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2498705" y="8052506"/>
            <a:ext cx="1800149" cy="886793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291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7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92077"/>
              </p:ext>
            </p:extLst>
          </p:nvPr>
        </p:nvGraphicFramePr>
        <p:xfrm>
          <a:off x="10873309" y="498519"/>
          <a:ext cx="3528493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8173388" y="5425877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79717"/>
              </p:ext>
            </p:extLst>
          </p:nvPr>
        </p:nvGraphicFramePr>
        <p:xfrm>
          <a:off x="460608" y="2052514"/>
          <a:ext cx="8403984" cy="332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상단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프로모션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P_M5_MT_PB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3+@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이미지배너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롤링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상단 프로모션 배너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(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예매순위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이후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영역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다운로드 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전문가 칼럼 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 = </a:t>
                      </a:r>
                      <a:r>
                        <a:rPr lang="ko-KR" altLang="en-US" sz="10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기본구성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이후 관리자가 추가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전국시사회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특별 이벤트 등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=  </a:t>
                      </a:r>
                      <a:r>
                        <a:rPr lang="ko-KR" altLang="en-US" sz="10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카테고리명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(ex.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전문가 칼럼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000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기획전 등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=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영화제목 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컬럼 제목 등 </a:t>
                      </a:r>
                      <a:endParaRPr lang="en-US" altLang="ko-KR" sz="10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배너로만 진행될 시 </a:t>
                      </a:r>
                      <a:r>
                        <a:rPr lang="ko-KR" altLang="en-US" sz="10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영화제목만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입력 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  <a:p>
                      <a:pPr latinLnBrk="1"/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684362"/>
            <a:ext cx="9993241" cy="135302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537214" y="828378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14" y="828378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7174" y="1188418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22663" y="1375507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419007" y="1381005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프로모션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빅배너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79970"/>
              </p:ext>
            </p:extLst>
          </p:nvPr>
        </p:nvGraphicFramePr>
        <p:xfrm>
          <a:off x="460608" y="5882576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59" name="직사각형 58"/>
          <p:cNvSpPr/>
          <p:nvPr/>
        </p:nvSpPr>
        <p:spPr>
          <a:xfrm>
            <a:off x="7344916" y="867725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8157955" y="867725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6912868" y="5988447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2664396" y="6420495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256684" y="6420495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2664395" y="6868964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8096625" y="6868964"/>
            <a:ext cx="718195" cy="361950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801484" y="6868964"/>
            <a:ext cx="334171" cy="358130"/>
          </a:xfrm>
          <a:prstGeom prst="rect">
            <a:avLst/>
          </a:prstGeom>
        </p:spPr>
      </p:pic>
      <p:sp>
        <p:nvSpPr>
          <p:cNvPr id="67" name="직사각형 66"/>
          <p:cNvSpPr/>
          <p:nvPr/>
        </p:nvSpPr>
        <p:spPr>
          <a:xfrm>
            <a:off x="2664394" y="7307287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7776964" y="7780453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2660754" y="8223128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877273" y="8230986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2660754" y="5970662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4428592" y="642049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6912868" y="6419789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2664396" y="7739335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811" y="5379914"/>
            <a:ext cx="4994152" cy="2976405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9243165" y="5379913"/>
            <a:ext cx="5086798" cy="2096994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2724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8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13285"/>
              </p:ext>
            </p:extLst>
          </p:nvPr>
        </p:nvGraphicFramePr>
        <p:xfrm>
          <a:off x="10326363" y="498519"/>
          <a:ext cx="4075439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920979" y="5306512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88638"/>
              </p:ext>
            </p:extLst>
          </p:nvPr>
        </p:nvGraphicFramePr>
        <p:xfrm>
          <a:off x="216124" y="2282176"/>
          <a:ext cx="8403984" cy="28285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311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매거진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최초공개 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P_M6_MZ_FST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이미지배너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롤링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랜덤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1503889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매거진 영역 최초공개 배너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개가 고정으로 돌아갑니다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진입시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가운데 오는 배너는 랜덤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= 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영화제목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= </a:t>
                      </a:r>
                      <a:r>
                        <a:rPr lang="ko-KR" altLang="en-US" sz="10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기사 제목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  <a:p>
                      <a:pPr latinLnBrk="1"/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40383"/>
              </p:ext>
            </p:extLst>
          </p:nvPr>
        </p:nvGraphicFramePr>
        <p:xfrm>
          <a:off x="216124" y="5882576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7100432" y="867725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7913471" y="8677250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6668384" y="5988447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2419912" y="6420495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012200" y="6420495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419911" y="6868964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rcRect l="50065"/>
          <a:stretch/>
        </p:blipFill>
        <p:spPr>
          <a:xfrm>
            <a:off x="7852141" y="6868964"/>
            <a:ext cx="718195" cy="36195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rcRect r="76766" b="1055"/>
          <a:stretch/>
        </p:blipFill>
        <p:spPr>
          <a:xfrm>
            <a:off x="7557000" y="6868964"/>
            <a:ext cx="334171" cy="358130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2419910" y="7307287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532480" y="7780453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2416270" y="8223128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632789" y="8230986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416270" y="5970662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184108" y="642049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6668384" y="6419789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419912" y="7739335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4"/>
          <a:srcRect b="55336"/>
          <a:stretch/>
        </p:blipFill>
        <p:spPr>
          <a:xfrm>
            <a:off x="177174" y="684362"/>
            <a:ext cx="9993241" cy="1353021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537214" y="828378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7214" y="828378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77174" y="1188418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22663" y="1375507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3419007" y="1381005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최초공개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배너 ▼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332" y="6419789"/>
            <a:ext cx="4915075" cy="2007099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9431332" y="6760276"/>
            <a:ext cx="4903236" cy="1556934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02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6459" y="41269"/>
            <a:ext cx="10653335" cy="3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116" tIns="72057" rIns="144116" bIns="72057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5146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29718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34290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3886200" indent="-228600" algn="ctr" defTabSz="1233488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l" eaLnBrk="1" hangingPunct="1"/>
            <a:r>
              <a:rPr kumimoji="0"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영화 </a:t>
            </a:r>
            <a:r>
              <a:rPr kumimoji="0"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나눔고딕 Bold"/>
              </a:rPr>
              <a:t>정보</a:t>
            </a:r>
            <a:endParaRPr kumimoji="0" lang="en-US" altLang="ko-KR" sz="15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  <a:cs typeface="나눔고딕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" y="498517"/>
            <a:ext cx="14401800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슬라이드 번호 개체 틀 43"/>
          <p:cNvSpPr>
            <a:spLocks noGrp="1"/>
          </p:cNvSpPr>
          <p:nvPr>
            <p:ph type="sldNum" sz="quarter" idx="10"/>
          </p:nvPr>
        </p:nvSpPr>
        <p:spPr>
          <a:xfrm>
            <a:off x="13740640" y="43991"/>
            <a:ext cx="593928" cy="416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1pPr>
            <a:lvl2pPr marL="867596" indent="-333691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2pPr>
            <a:lvl3pPr marL="1334764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3pPr>
            <a:lvl4pPr marL="1868670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4pPr>
            <a:lvl5pPr marL="2402576" indent="-266953" eaLnBrk="0" hangingPunct="0"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5pPr>
            <a:lvl6pPr marL="2936481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6pPr>
            <a:lvl7pPr marL="3470385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7pPr>
            <a:lvl8pPr marL="4004290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8pPr>
            <a:lvl9pPr marL="4538197" indent="-266953" algn="ctr" defTabSz="144043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돋움" pitchFamily="50" charset="-127"/>
                <a:ea typeface="나눔고딕" pitchFamily="50" charset="-127"/>
              </a:defRPr>
            </a:lvl9pPr>
          </a:lstStyle>
          <a:p>
            <a:pPr algn="ctr" eaLnBrk="1" hangingPunct="1"/>
            <a:r>
              <a:rPr lang="en-US" altLang="ko-KR" sz="1600" b="1" dirty="0">
                <a:latin typeface="나눔고딕" pitchFamily="50" charset="-127"/>
              </a:rPr>
              <a:t>[</a:t>
            </a:r>
            <a:fld id="{75B2C57C-78C6-4409-9E31-9229D99C6E87}" type="slidenum">
              <a:rPr lang="ko-KR" altLang="en-US" sz="1600" b="1">
                <a:latin typeface="나눔고딕" pitchFamily="50" charset="-127"/>
              </a:rPr>
              <a:pPr algn="ctr" eaLnBrk="1" hangingPunct="1"/>
              <a:t>9</a:t>
            </a:fld>
            <a:r>
              <a:rPr lang="en-US" altLang="ko-KR" sz="1600" b="1" dirty="0">
                <a:latin typeface="나눔고딕" pitchFamily="50" charset="-127"/>
              </a:rPr>
              <a:t>]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41824"/>
              </p:ext>
            </p:extLst>
          </p:nvPr>
        </p:nvGraphicFramePr>
        <p:xfrm>
          <a:off x="10369253" y="498519"/>
          <a:ext cx="4032549" cy="6978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no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name</a:t>
                      </a:r>
                      <a:endParaRPr lang="ko-KR" altLang="en-US" sz="900" dirty="0">
                        <a:latin typeface="나눔고딕 Bold" panose="020D0804000000000000" pitchFamily="50" charset="-127"/>
                        <a:ea typeface="나눔고딕 Bold" panose="020D0804000000000000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나눔고딕 Bold" panose="020D0804000000000000" pitchFamily="50" charset="-127"/>
                          <a:ea typeface="나눔고딕 Bold" panose="020D0804000000000000" pitchFamily="50" charset="-127"/>
                        </a:rPr>
                        <a:t>Page 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9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9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920979" y="5171555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추가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63383"/>
              </p:ext>
            </p:extLst>
          </p:nvPr>
        </p:nvGraphicFramePr>
        <p:xfrm>
          <a:off x="216124" y="2196530"/>
          <a:ext cx="8403984" cy="287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1400119940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45376370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53048199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98804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시사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상세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시사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배너 중간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9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진열영역</a:t>
                      </a: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P_M7_EVT_MD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진열개수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7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진열유형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이미지배너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진열방식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랜덤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2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최종수정일시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2018-12-04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6:03:36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최종수정자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윤소영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678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시사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이벤트 영역 중단 </a:t>
                      </a:r>
                      <a:r>
                        <a:rPr lang="ko-KR" altLang="en-US" sz="10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빅배너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입니다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.(</a:t>
                      </a: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세로로 긴 배너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171450" marR="0" lvl="0" indent="-171450" algn="l" defTabSz="1067812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텍스트에는 영화제목을 넣어주세요</a:t>
                      </a:r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000*00000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 가이드 </a:t>
                      </a:r>
                      <a:r>
                        <a:rPr lang="en-US" altLang="ko-KR" sz="1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  <a:p>
                      <a:pPr latinLnBrk="1"/>
                      <a:endParaRPr lang="en-US" altLang="ko-KR" sz="10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208798"/>
                  </a:ext>
                </a:extLst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rcRect b="55336"/>
          <a:stretch/>
        </p:blipFill>
        <p:spPr>
          <a:xfrm>
            <a:off x="177174" y="684362"/>
            <a:ext cx="9993241" cy="135302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537214" y="828378"/>
            <a:ext cx="1152128" cy="2160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214" y="828378"/>
            <a:ext cx="1215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>
                <a:latin typeface="맑은 고딕" pitchFamily="50" charset="-127"/>
                <a:ea typeface="맑은 고딕" pitchFamily="50" charset="-127"/>
              </a:rPr>
              <a:t>화면관리자</a:t>
            </a:r>
            <a:r>
              <a:rPr lang="ko-KR" altLang="en-US" sz="105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(PC)</a:t>
            </a:r>
            <a:endParaRPr lang="ko-KR" altLang="en-US" sz="105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77174" y="1188418"/>
            <a:ext cx="9993241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22663" y="1375507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메인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웰컴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)          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419007" y="1381005"/>
            <a:ext cx="266282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시사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이벤트 배너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중간 ▼</a:t>
            </a: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67405"/>
              </p:ext>
            </p:extLst>
          </p:nvPr>
        </p:nvGraphicFramePr>
        <p:xfrm>
          <a:off x="216124" y="5724922"/>
          <a:ext cx="8403984" cy="2698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0996">
                  <a:extLst>
                    <a:ext uri="{9D8B030D-6E8A-4147-A177-3AD203B41FA5}">
                      <a16:colId xmlns:a16="http://schemas.microsoft.com/office/drawing/2014/main" val="291882884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741684389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3045772491"/>
                    </a:ext>
                  </a:extLst>
                </a:gridCol>
                <a:gridCol w="2100996">
                  <a:extLst>
                    <a:ext uri="{9D8B030D-6E8A-4147-A177-3AD203B41FA5}">
                      <a16:colId xmlns:a16="http://schemas.microsoft.com/office/drawing/2014/main" val="2293531689"/>
                    </a:ext>
                  </a:extLst>
                </a:gridCol>
              </a:tblGrid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노출순서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노출여부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365411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노출기간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                     ~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66622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이미지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13617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배경색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12553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URL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59935"/>
                  </a:ext>
                </a:extLst>
              </a:tr>
              <a:tr h="44969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6575"/>
                  </a:ext>
                </a:extLst>
              </a:tr>
            </a:tbl>
          </a:graphicData>
        </a:graphic>
      </p:graphicFrame>
      <p:sp>
        <p:nvSpPr>
          <p:cNvPr id="40" name="직사각형 39"/>
          <p:cNvSpPr/>
          <p:nvPr/>
        </p:nvSpPr>
        <p:spPr>
          <a:xfrm>
            <a:off x="7100432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저장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7913471" y="8519596"/>
            <a:ext cx="69912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삭제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6668384" y="5830793"/>
            <a:ext cx="780623" cy="2160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노출 ▼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2419912" y="6262841"/>
            <a:ext cx="165618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2016-07-15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012200" y="6262841"/>
            <a:ext cx="1550114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2016-08-15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419911" y="6711310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4"/>
          <a:srcRect l="50065"/>
          <a:stretch/>
        </p:blipFill>
        <p:spPr>
          <a:xfrm>
            <a:off x="7852141" y="6711310"/>
            <a:ext cx="718195" cy="36195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4"/>
          <a:srcRect r="76766" b="1055"/>
          <a:stretch/>
        </p:blipFill>
        <p:spPr>
          <a:xfrm>
            <a:off x="7557000" y="6711310"/>
            <a:ext cx="334171" cy="358130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2419910" y="7149633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532480" y="7622799"/>
            <a:ext cx="999086" cy="2469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self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▼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2416270" y="8065474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632789" y="8073332"/>
            <a:ext cx="1873373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416270" y="5813008"/>
            <a:ext cx="723722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184108" y="6262841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6668384" y="6262135"/>
            <a:ext cx="540060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0:00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▼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2419912" y="7581681"/>
            <a:ext cx="4896545" cy="288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492" y="5715433"/>
            <a:ext cx="5516054" cy="2567818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8915248" y="6290972"/>
            <a:ext cx="5419319" cy="1954229"/>
          </a:xfrm>
          <a:prstGeom prst="rect">
            <a:avLst/>
          </a:prstGeom>
          <a:ln w="571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75000"/>
            </a:schemeClr>
          </a:solidFill>
          <a:tailEnd type="none"/>
        </a:ln>
      </a:spPr>
      <a:bodyPr anchor="ctr"/>
      <a:lstStyle>
        <a:defPPr>
          <a:defRPr smtClean="0">
            <a:latin typeface="맑은 고딕" pitchFamily="50" charset="-127"/>
            <a:ea typeface="맑은 고딕" pitchFamily="50" charset="-127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2">
              <a:lumMod val="60000"/>
              <a:lumOff val="40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273579</TotalTime>
  <Words>3852</Words>
  <Application>Microsoft Office PowerPoint</Application>
  <PresentationFormat>사용자 지정</PresentationFormat>
  <Paragraphs>1709</Paragraphs>
  <Slides>47</Slides>
  <Notes>42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56" baseType="lpstr">
      <vt:lpstr>Rix고딕 EB</vt:lpstr>
      <vt:lpstr>굴림</vt:lpstr>
      <vt:lpstr>나눔고딕</vt:lpstr>
      <vt:lpstr>나눔고딕 Bold</vt:lpstr>
      <vt:lpstr>돋움</vt:lpstr>
      <vt:lpstr>맑은 고딕</vt:lpstr>
      <vt:lpstr>Calibri</vt:lpstr>
      <vt:lpstr>Wingdings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Stevia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NHN</dc:creator>
  <cp:lastModifiedBy>유 서정(ENT개발팀)</cp:lastModifiedBy>
  <cp:revision>17287</cp:revision>
  <cp:lastPrinted>2016-10-10T02:33:09Z</cp:lastPrinted>
  <dcterms:created xsi:type="dcterms:W3CDTF">2007-04-27T09:07:31Z</dcterms:created>
  <dcterms:modified xsi:type="dcterms:W3CDTF">2019-06-25T09:26:57Z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0x010100DE09F70B578C614E820811848B3C73AC</vt:lpwstr>
  </property>
</Properties>
</file>